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notesMasterIdLst>
    <p:notesMasterId r:id="rId30"/>
  </p:notesMasterIdLst>
  <p:sldIdLst>
    <p:sldId id="270" r:id="rId2"/>
    <p:sldId id="269" r:id="rId3"/>
    <p:sldId id="307" r:id="rId4"/>
    <p:sldId id="276" r:id="rId5"/>
    <p:sldId id="308" r:id="rId6"/>
    <p:sldId id="309" r:id="rId7"/>
    <p:sldId id="333" r:id="rId8"/>
    <p:sldId id="311" r:id="rId9"/>
    <p:sldId id="312" r:id="rId10"/>
    <p:sldId id="313" r:id="rId11"/>
    <p:sldId id="286" r:id="rId12"/>
    <p:sldId id="315" r:id="rId13"/>
    <p:sldId id="316" r:id="rId14"/>
    <p:sldId id="317" r:id="rId15"/>
    <p:sldId id="318" r:id="rId16"/>
    <p:sldId id="319" r:id="rId17"/>
    <p:sldId id="320" r:id="rId18"/>
    <p:sldId id="321" r:id="rId19"/>
    <p:sldId id="332" r:id="rId20"/>
    <p:sldId id="322" r:id="rId21"/>
    <p:sldId id="323" r:id="rId22"/>
    <p:sldId id="324" r:id="rId23"/>
    <p:sldId id="325" r:id="rId24"/>
    <p:sldId id="326" r:id="rId25"/>
    <p:sldId id="327" r:id="rId26"/>
    <p:sldId id="328" r:id="rId27"/>
    <p:sldId id="329" r:id="rId28"/>
    <p:sldId id="305"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中等深淺樣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D5ABB26-0587-4C30-8999-92F81FD0307C}" styleName="無樣式、無格線">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佈景主題樣式 1 - 輔色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佈景主題樣式 1 - 輔色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佈景主題樣式 1 - 輔色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佈景主題樣式 1 - 輔色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佈景主題樣式 1 - 輔色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佈景主題樣式 1 - 輔色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BDBED569-4797-4DF1-A0F4-6AAB3CD982D8}" styleName="淺色樣式 3 - 輔色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8B1032C-EA38-4F05-BA0D-38AFFFC7BED3}" styleName="淺色樣式 3 - 輔色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ED083AE6-46FA-4A59-8FB0-9F97EB10719F}" styleName="淺色樣式 3 - 輔色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8799B23B-EC83-4686-B30A-512413B5E67A}" styleName="淺色樣式 3 - 輔色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93296810-A885-4BE3-A3E7-6D5BEEA58F35}" styleName="中等深淺樣式 2 - 輔色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8034E78-7F5D-4C2E-B375-FC64B27BC917}" styleName="深色樣式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46F890A9-2807-4EBB-B81D-B2AA78EC7F39}" styleName="深色樣式 2 - 輔色 5/輔色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EBBBCC-DAD2-459C-BE2E-F6DE35CF9A28}" styleName="深色樣式 2 - 輔色 3/輔色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616DA210-FB5B-4158-B5E0-FEB733F419BA}" styleName="淺色樣式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E9B770-9F28-441F-B4F2-F442F1E64E2B}" type="datetimeFigureOut">
              <a:rPr lang="zh-TW" altLang="en-US" smtClean="0"/>
              <a:pPr/>
              <a:t>2014/10/7</a:t>
            </a:fld>
            <a:endParaRPr lang="zh-TW" altLang="en-US"/>
          </a:p>
        </p:txBody>
      </p:sp>
      <p:sp>
        <p:nvSpPr>
          <p:cNvPr id="4" name="投影片圖像版面配置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E8F3903-18EA-4BFF-8658-34C03A07DAAD}" type="slidenum">
              <a:rPr lang="zh-TW" altLang="en-US" smtClean="0"/>
              <a:pPr/>
              <a:t>‹#›</a:t>
            </a:fld>
            <a:endParaRPr lang="zh-TW" altLang="en-US"/>
          </a:p>
        </p:txBody>
      </p:sp>
    </p:spTree>
    <p:extLst>
      <p:ext uri="{BB962C8B-B14F-4D97-AF65-F5344CB8AC3E}">
        <p14:creationId xmlns:p14="http://schemas.microsoft.com/office/powerpoint/2010/main" val="352556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pPr/>
              <a:t>10/7/2014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pPr/>
              <a:t>10/7/2014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pPr/>
              <a:t>10/7/2014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pPr/>
              <a:t>10/7/2014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pPr/>
              <a:t>10/7/2014</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pPr/>
              <a:t>10/7/2014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pPr/>
              <a:t>10/7/2014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zh-TW" altLang="en-US" smtClean="0"/>
              <a:t>按一下以編輯母片標題樣式</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pPr/>
              <a:t>10/7/2014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pPr/>
              <a:t>10/7/2014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zh-TW" altLang="en-US" smtClean="0"/>
              <a:t>按一下以編輯母片標題樣式</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DA16AA21-1863-4931-97CB-99D0A168701B}" type="datetimeFigureOut">
              <a:rPr lang="en-US" dirty="0"/>
              <a:pPr/>
              <a:t>10/7/2014</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zh-TW" altLang="en-US" smtClean="0"/>
              <a:t>按一下以編輯母片標題樣式</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smtClean="0"/>
              <a:t>按一下圖示以新增圖片</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3772C379-9A7C-4C87-A116-CBE9F58B04C5}" type="datetimeFigureOut">
              <a:rPr lang="en-US" dirty="0"/>
              <a:pPr/>
              <a:t>10/7/2014</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pPr/>
              <a:t>10/7/2014</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1"/>
          <p:cNvSpPr>
            <a:spLocks noGrp="1"/>
          </p:cNvSpPr>
          <p:nvPr>
            <p:ph type="ctrTitle"/>
          </p:nvPr>
        </p:nvSpPr>
        <p:spPr>
          <a:xfrm>
            <a:off x="919980" y="1356786"/>
            <a:ext cx="10222941" cy="3034461"/>
          </a:xfrm>
        </p:spPr>
        <p:txBody>
          <a:bodyPr/>
          <a:lstStyle/>
          <a:p>
            <a:pPr algn="r"/>
            <a:r>
              <a:rPr lang="en-US" altLang="zh-TW" sz="5200" b="1" dirty="0" smtClean="0">
                <a:latin typeface="Cambria Math" panose="02040503050406030204" pitchFamily="18" charset="0"/>
                <a:ea typeface="Cambria Math" panose="02040503050406030204" pitchFamily="18" charset="0"/>
              </a:rPr>
              <a:t>MODELLING Reverse </a:t>
            </a:r>
            <a:r>
              <a:rPr lang="en-US" altLang="zh-TW" sz="5200" b="1" dirty="0" smtClean="0">
                <a:latin typeface="Cambria Math" panose="02040503050406030204" pitchFamily="18" charset="0"/>
                <a:ea typeface="Cambria Math" panose="02040503050406030204" pitchFamily="18" charset="0"/>
              </a:rPr>
              <a:t>Mortgages</a:t>
            </a:r>
            <a:endParaRPr lang="zh-TW" altLang="en-US" sz="5200" b="1" dirty="0">
              <a:latin typeface="Cambria Math" panose="02040503050406030204" pitchFamily="18" charset="0"/>
            </a:endParaRPr>
          </a:p>
        </p:txBody>
      </p:sp>
      <p:sp>
        <p:nvSpPr>
          <p:cNvPr id="7" name="投影片編號版面配置區 3"/>
          <p:cNvSpPr>
            <a:spLocks noGrp="1"/>
          </p:cNvSpPr>
          <p:nvPr>
            <p:ph type="sldNum" sz="quarter" idx="12"/>
          </p:nvPr>
        </p:nvSpPr>
        <p:spPr>
          <a:xfrm>
            <a:off x="9592733" y="4289334"/>
            <a:ext cx="1193868" cy="640080"/>
          </a:xfrm>
        </p:spPr>
        <p:txBody>
          <a:bodyPr/>
          <a:lstStyle/>
          <a:p>
            <a:r>
              <a:rPr lang="en-US" altLang="zh-TW" dirty="0" smtClean="0"/>
              <a:t>1</a:t>
            </a:r>
            <a:endParaRPr lang="zh-TW" altLang="en-US" dirty="0"/>
          </a:p>
        </p:txBody>
      </p:sp>
      <p:sp>
        <p:nvSpPr>
          <p:cNvPr id="8" name="矩形 7"/>
          <p:cNvSpPr/>
          <p:nvPr/>
        </p:nvSpPr>
        <p:spPr>
          <a:xfrm>
            <a:off x="8265210" y="5270561"/>
            <a:ext cx="2877711" cy="553998"/>
          </a:xfrm>
          <a:prstGeom prst="rect">
            <a:avLst/>
          </a:prstGeom>
        </p:spPr>
        <p:txBody>
          <a:bodyPr wrap="none">
            <a:spAutoFit/>
          </a:bodyPr>
          <a:lstStyle/>
          <a:p>
            <a:r>
              <a:rPr lang="en-US" altLang="zh-TW" sz="3000" b="1" cap="all" dirty="0">
                <a:blipFill dpi="0" rotWithShape="1">
                  <a:blip r:embed="rId2"/>
                  <a:srcRect/>
                  <a:tile tx="6350" ty="-127000" sx="65000" sy="64000" flip="none" algn="tl"/>
                </a:blipFill>
                <a:latin typeface="+mn-ea"/>
              </a:rPr>
              <a:t>0253924</a:t>
            </a:r>
            <a:r>
              <a:rPr lang="zh-TW" altLang="en-US" sz="3000" b="1" cap="all" dirty="0">
                <a:blipFill dpi="0" rotWithShape="1">
                  <a:blip r:embed="rId2"/>
                  <a:srcRect/>
                  <a:tile tx="6350" ty="-127000" sx="65000" sy="64000" flip="none" algn="tl"/>
                </a:blipFill>
                <a:latin typeface="+mn-ea"/>
              </a:rPr>
              <a:t> 張錦炘</a:t>
            </a:r>
            <a:endParaRPr lang="zh-TW" altLang="en-US" sz="3000" b="1" dirty="0">
              <a:latin typeface="+mn-ea"/>
            </a:endParaRPr>
          </a:p>
        </p:txBody>
      </p:sp>
      <p:sp>
        <p:nvSpPr>
          <p:cNvPr id="2" name="文字方塊 1"/>
          <p:cNvSpPr txBox="1"/>
          <p:nvPr/>
        </p:nvSpPr>
        <p:spPr>
          <a:xfrm>
            <a:off x="2047010" y="4554157"/>
            <a:ext cx="7325590" cy="369332"/>
          </a:xfrm>
          <a:prstGeom prst="rect">
            <a:avLst/>
          </a:prstGeom>
          <a:noFill/>
        </p:spPr>
        <p:txBody>
          <a:bodyPr wrap="square" rtlCol="0">
            <a:spAutoFit/>
          </a:bodyPr>
          <a:lstStyle/>
          <a:p>
            <a:r>
              <a:rPr lang="zh-TW" altLang="en-US" dirty="0" smtClean="0">
                <a:latin typeface="+mn-ea"/>
              </a:rPr>
              <a:t>原文作者</a:t>
            </a:r>
            <a:r>
              <a:rPr lang="en-US" altLang="zh-TW" dirty="0" smtClean="0"/>
              <a:t>:</a:t>
            </a:r>
            <a:r>
              <a:rPr lang="zh-TW" altLang="en-US" dirty="0" smtClean="0"/>
              <a:t> </a:t>
            </a:r>
            <a:r>
              <a:rPr lang="en-US" altLang="zh-TW" dirty="0" err="1" smtClean="0">
                <a:latin typeface="Times New Roman" panose="02020603050405020304" pitchFamily="18" charset="0"/>
                <a:cs typeface="Times New Roman" panose="02020603050405020304" pitchFamily="18" charset="0"/>
              </a:rPr>
              <a:t>Y.K.Tse</a:t>
            </a:r>
            <a:r>
              <a:rPr lang="en-US" altLang="zh-TW" dirty="0" smtClean="0">
                <a:latin typeface="Times New Roman" panose="02020603050405020304" pitchFamily="18" charset="0"/>
                <a:cs typeface="Times New Roman" panose="02020603050405020304" pitchFamily="18" charset="0"/>
              </a:rPr>
              <a:t>, 1995,</a:t>
            </a:r>
            <a:r>
              <a:rPr lang="en-US" altLang="zh-TW" dirty="0">
                <a:latin typeface="Times New Roman" panose="02020603050405020304" pitchFamily="18" charset="0"/>
                <a:cs typeface="Times New Roman" panose="02020603050405020304" pitchFamily="18" charset="0"/>
              </a:rPr>
              <a:t> ASIA PACIFIC JOURNAL OF MANAGEMENT</a:t>
            </a:r>
            <a:endParaRPr lang="zh-TW"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7306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069848" y="623455"/>
            <a:ext cx="10058400" cy="5402972"/>
          </a:xfrm>
        </p:spPr>
        <p:txBody>
          <a:bodyPr>
            <a:normAutofit/>
          </a:bodyPr>
          <a:lstStyle/>
          <a:p>
            <a:pPr>
              <a:lnSpc>
                <a:spcPct val="150000"/>
              </a:lnSpc>
              <a:buFont typeface="Arial" panose="020B0604020202020204" pitchFamily="34" charset="0"/>
              <a:buChar char="•"/>
            </a:pPr>
            <a:r>
              <a:rPr lang="en-US" altLang="zh-TW" dirty="0">
                <a:latin typeface="Times New Roman" panose="02020603050405020304" pitchFamily="18" charset="0"/>
                <a:cs typeface="Times New Roman" panose="02020603050405020304" pitchFamily="18" charset="0"/>
              </a:rPr>
              <a:t>Loaded with various guarantees and uncertainties about the interest rate, property </a:t>
            </a:r>
            <a:r>
              <a:rPr lang="en-US" altLang="zh-TW" dirty="0" smtClean="0">
                <a:latin typeface="Times New Roman" panose="02020603050405020304" pitchFamily="18" charset="0"/>
                <a:cs typeface="Times New Roman" panose="02020603050405020304" pitchFamily="18" charset="0"/>
              </a:rPr>
              <a:t>appreciation rate </a:t>
            </a:r>
            <a:r>
              <a:rPr lang="en-US" altLang="zh-TW" dirty="0">
                <a:latin typeface="Times New Roman" panose="02020603050405020304" pitchFamily="18" charset="0"/>
                <a:cs typeface="Times New Roman" panose="02020603050405020304" pitchFamily="18" charset="0"/>
              </a:rPr>
              <a:t>and mortality rate, the evaluation of reverse mortgage requires a </a:t>
            </a:r>
            <a:r>
              <a:rPr lang="en-US" altLang="zh-TW" dirty="0" smtClean="0">
                <a:latin typeface="Times New Roman" panose="02020603050405020304" pitchFamily="18" charset="0"/>
                <a:cs typeface="Times New Roman" panose="02020603050405020304" pitchFamily="18" charset="0"/>
              </a:rPr>
              <a:t>proper assessment </a:t>
            </a:r>
            <a:r>
              <a:rPr lang="en-US" altLang="zh-TW" dirty="0">
                <a:latin typeface="Times New Roman" panose="02020603050405020304" pitchFamily="18" charset="0"/>
                <a:cs typeface="Times New Roman" panose="02020603050405020304" pitchFamily="18" charset="0"/>
              </a:rPr>
              <a:t>of the interaction of these </a:t>
            </a:r>
            <a:r>
              <a:rPr lang="en-US" altLang="zh-TW" dirty="0" smtClean="0">
                <a:latin typeface="Times New Roman" panose="02020603050405020304" pitchFamily="18" charset="0"/>
                <a:cs typeface="Times New Roman" panose="02020603050405020304" pitchFamily="18" charset="0"/>
              </a:rPr>
              <a:t>factors.</a:t>
            </a:r>
          </a:p>
          <a:p>
            <a:pPr>
              <a:lnSpc>
                <a:spcPct val="150000"/>
              </a:lnSpc>
              <a:buFont typeface="Arial" panose="020B0604020202020204" pitchFamily="34" charset="0"/>
              <a:buChar char="•"/>
            </a:pPr>
            <a:r>
              <a:rPr lang="en-US" altLang="zh-TW" dirty="0" smtClean="0">
                <a:latin typeface="Times New Roman" panose="02020603050405020304" pitchFamily="18" charset="0"/>
                <a:cs typeface="Times New Roman" panose="02020603050405020304" pitchFamily="18" charset="0"/>
              </a:rPr>
              <a:t>In the next section we provide a framework for analyzing a tenure reverse mortgage</a:t>
            </a:r>
            <a:r>
              <a:rPr lang="en-US" altLang="zh-TW" dirty="0">
                <a:latin typeface="Times New Roman" panose="02020603050405020304" pitchFamily="18" charset="0"/>
                <a:cs typeface="Times New Roman" panose="02020603050405020304" pitchFamily="18" charset="0"/>
              </a:rPr>
              <a:t>. </a:t>
            </a:r>
            <a:r>
              <a:rPr lang="en-US" altLang="zh-TW" dirty="0" smtClean="0">
                <a:latin typeface="Times New Roman" panose="02020603050405020304" pitchFamily="18" charset="0"/>
                <a:cs typeface="Times New Roman" panose="02020603050405020304" pitchFamily="18" charset="0"/>
              </a:rPr>
              <a:t>Also present </a:t>
            </a:r>
            <a:r>
              <a:rPr lang="en-US" altLang="zh-TW" dirty="0">
                <a:latin typeface="Times New Roman" panose="02020603050405020304" pitchFamily="18" charset="0"/>
                <a:cs typeface="Times New Roman" panose="02020603050405020304" pitchFamily="18" charset="0"/>
              </a:rPr>
              <a:t>analysis based on Singapore data in a fixed interest rate environment </a:t>
            </a:r>
            <a:r>
              <a:rPr lang="en-US" altLang="zh-TW" dirty="0" smtClean="0">
                <a:latin typeface="Times New Roman" panose="02020603050405020304" pitchFamily="18" charset="0"/>
                <a:cs typeface="Times New Roman" panose="02020603050405020304" pitchFamily="18" charset="0"/>
              </a:rPr>
              <a:t>as well </a:t>
            </a:r>
            <a:r>
              <a:rPr lang="en-US" altLang="zh-TW" dirty="0">
                <a:latin typeface="Times New Roman" panose="02020603050405020304" pitchFamily="18" charset="0"/>
                <a:cs typeface="Times New Roman" panose="02020603050405020304" pitchFamily="18" charset="0"/>
              </a:rPr>
              <a:t>as a stochastic interest rate environment.</a:t>
            </a:r>
            <a:endParaRPr lang="en-US" altLang="zh-TW" dirty="0" smtClean="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fld id="{D26938FE-873B-4BAB-A127-A5DBFF23FEF6}" type="slidenum">
              <a:rPr lang="zh-TW" altLang="en-US" smtClean="0"/>
              <a:pPr/>
              <a:t>10</a:t>
            </a:fld>
            <a:endParaRPr lang="zh-TW" altLang="en-US" dirty="0"/>
          </a:p>
        </p:txBody>
      </p:sp>
    </p:spTree>
    <p:extLst>
      <p:ext uri="{BB962C8B-B14F-4D97-AF65-F5344CB8AC3E}">
        <p14:creationId xmlns:p14="http://schemas.microsoft.com/office/powerpoint/2010/main" val="30936999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69848" y="2017199"/>
            <a:ext cx="10058400" cy="1609344"/>
          </a:xfrm>
        </p:spPr>
        <p:txBody>
          <a:bodyPr>
            <a:normAutofit/>
          </a:bodyPr>
          <a:lstStyle/>
          <a:p>
            <a:pPr algn="ctr"/>
            <a:r>
              <a:rPr lang="en-US" altLang="zh-TW" sz="6000" b="1" dirty="0" smtClean="0">
                <a:latin typeface="Cambria Math" panose="02040503050406030204" pitchFamily="18" charset="0"/>
              </a:rPr>
              <a:t>Analysis</a:t>
            </a:r>
            <a:endParaRPr lang="zh-TW" altLang="en-US" sz="6000" b="1" dirty="0">
              <a:latin typeface="Cambria Math" panose="02040503050406030204" pitchFamily="18" charset="0"/>
            </a:endParaRPr>
          </a:p>
        </p:txBody>
      </p:sp>
      <p:sp>
        <p:nvSpPr>
          <p:cNvPr id="4" name="投影片編號版面配置區 3"/>
          <p:cNvSpPr>
            <a:spLocks noGrp="1"/>
          </p:cNvSpPr>
          <p:nvPr>
            <p:ph type="sldNum" sz="quarter" idx="12"/>
          </p:nvPr>
        </p:nvSpPr>
        <p:spPr/>
        <p:txBody>
          <a:bodyPr/>
          <a:lstStyle/>
          <a:p>
            <a:fld id="{D26938FE-873B-4BAB-A127-A5DBFF23FEF6}" type="slidenum">
              <a:rPr lang="zh-TW" altLang="en-US" smtClean="0"/>
              <a:pPr/>
              <a:t>11</a:t>
            </a:fld>
            <a:endParaRPr lang="zh-TW" altLang="en-US" dirty="0"/>
          </a:p>
        </p:txBody>
      </p:sp>
    </p:spTree>
    <p:extLst>
      <p:ext uri="{BB962C8B-B14F-4D97-AF65-F5344CB8AC3E}">
        <p14:creationId xmlns:p14="http://schemas.microsoft.com/office/powerpoint/2010/main" val="18935396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069848" y="623455"/>
            <a:ext cx="10058400" cy="5402972"/>
          </a:xfrm>
        </p:spPr>
        <p:txBody>
          <a:bodyPr>
            <a:normAutofit/>
          </a:bodyPr>
          <a:lstStyle/>
          <a:p>
            <a:pPr>
              <a:lnSpc>
                <a:spcPct val="150000"/>
              </a:lnSpc>
              <a:buFont typeface="Arial" panose="020B0604020202020204" pitchFamily="34" charset="0"/>
              <a:buChar char="•"/>
            </a:pPr>
            <a:r>
              <a:rPr lang="en-US" altLang="zh-TW" dirty="0">
                <a:latin typeface="Times New Roman" panose="02020603050405020304" pitchFamily="18" charset="0"/>
                <a:cs typeface="Times New Roman" panose="02020603050405020304" pitchFamily="18" charset="0"/>
              </a:rPr>
              <a:t>We consider a tenure reverse mortgage. The mortgage is assumed to be taken up </a:t>
            </a:r>
            <a:r>
              <a:rPr lang="en-US" altLang="zh-TW" dirty="0" smtClean="0">
                <a:latin typeface="Times New Roman" panose="02020603050405020304" pitchFamily="18" charset="0"/>
                <a:cs typeface="Times New Roman" panose="02020603050405020304" pitchFamily="18" charset="0"/>
              </a:rPr>
              <a:t>by either </a:t>
            </a:r>
            <a:r>
              <a:rPr lang="en-US" altLang="zh-TW" dirty="0">
                <a:latin typeface="Times New Roman" panose="02020603050405020304" pitchFamily="18" charset="0"/>
                <a:cs typeface="Times New Roman" panose="02020603050405020304" pitchFamily="18" charset="0"/>
              </a:rPr>
              <a:t>a single male, a single female or a married couple. For the last case, the repayment </a:t>
            </a:r>
            <a:r>
              <a:rPr lang="en-US" altLang="zh-TW" dirty="0" smtClean="0">
                <a:latin typeface="Times New Roman" panose="02020603050405020304" pitchFamily="18" charset="0"/>
                <a:cs typeface="Times New Roman" panose="02020603050405020304" pitchFamily="18" charset="0"/>
              </a:rPr>
              <a:t>is made </a:t>
            </a:r>
            <a:r>
              <a:rPr lang="en-US" altLang="zh-TW" dirty="0">
                <a:latin typeface="Times New Roman" panose="02020603050405020304" pitchFamily="18" charset="0"/>
                <a:cs typeface="Times New Roman" panose="02020603050405020304" pitchFamily="18" charset="0"/>
              </a:rPr>
              <a:t>upon the death or moving-out of the last </a:t>
            </a:r>
            <a:r>
              <a:rPr lang="en-US" altLang="zh-TW" dirty="0" smtClean="0">
                <a:latin typeface="Times New Roman" panose="02020603050405020304" pitchFamily="18" charset="0"/>
                <a:cs typeface="Times New Roman" panose="02020603050405020304" pitchFamily="18" charset="0"/>
              </a:rPr>
              <a:t>survivor.</a:t>
            </a:r>
          </a:p>
          <a:p>
            <a:pPr>
              <a:lnSpc>
                <a:spcPct val="150000"/>
              </a:lnSpc>
              <a:buFont typeface="Arial" panose="020B0604020202020204" pitchFamily="34" charset="0"/>
              <a:buChar char="•"/>
            </a:pPr>
            <a:r>
              <a:rPr lang="en-US" altLang="zh-TW" dirty="0" smtClean="0">
                <a:latin typeface="Times New Roman" panose="02020603050405020304" pitchFamily="18" charset="0"/>
                <a:cs typeface="Times New Roman" panose="02020603050405020304" pitchFamily="18" charset="0"/>
              </a:rPr>
              <a:t>In </a:t>
            </a:r>
            <a:r>
              <a:rPr lang="en-US" altLang="zh-TW" dirty="0">
                <a:latin typeface="Times New Roman" panose="02020603050405020304" pitchFamily="18" charset="0"/>
                <a:cs typeface="Times New Roman" panose="02020603050405020304" pitchFamily="18" charset="0"/>
              </a:rPr>
              <a:t>our illustrations we assume </a:t>
            </a:r>
            <a:r>
              <a:rPr lang="en-US" altLang="zh-TW" dirty="0" smtClean="0">
                <a:latin typeface="Times New Roman" panose="02020603050405020304" pitchFamily="18" charset="0"/>
                <a:cs typeface="Times New Roman" panose="02020603050405020304" pitchFamily="18" charset="0"/>
              </a:rPr>
              <a:t>all mortgagors </a:t>
            </a:r>
            <a:r>
              <a:rPr lang="en-US" altLang="zh-TW" dirty="0">
                <a:latin typeface="Times New Roman" panose="02020603050405020304" pitchFamily="18" charset="0"/>
                <a:cs typeface="Times New Roman" panose="02020603050405020304" pitchFamily="18" charset="0"/>
              </a:rPr>
              <a:t>are aged </a:t>
            </a:r>
            <a:r>
              <a:rPr lang="en-US" altLang="zh-TW" dirty="0" smtClean="0">
                <a:latin typeface="Times New Roman" panose="02020603050405020304" pitchFamily="18" charset="0"/>
                <a:cs typeface="Times New Roman" panose="02020603050405020304" pitchFamily="18" charset="0"/>
              </a:rPr>
              <a:t>60.</a:t>
            </a:r>
          </a:p>
          <a:p>
            <a:pPr>
              <a:lnSpc>
                <a:spcPct val="150000"/>
              </a:lnSpc>
              <a:buFont typeface="Arial" panose="020B0604020202020204" pitchFamily="34" charset="0"/>
              <a:buChar char="•"/>
            </a:pPr>
            <a:r>
              <a:rPr lang="en-US" altLang="zh-TW" dirty="0" smtClean="0">
                <a:latin typeface="Times New Roman" panose="02020603050405020304" pitchFamily="18" charset="0"/>
                <a:cs typeface="Times New Roman" panose="02020603050405020304" pitchFamily="18" charset="0"/>
              </a:rPr>
              <a:t>Although </a:t>
            </a:r>
            <a:r>
              <a:rPr lang="en-US" altLang="zh-TW" dirty="0">
                <a:latin typeface="Times New Roman" panose="02020603050405020304" pitchFamily="18" charset="0"/>
                <a:cs typeface="Times New Roman" panose="02020603050405020304" pitchFamily="18" charset="0"/>
              </a:rPr>
              <a:t>repayment may be initiated when the homeowner </a:t>
            </a:r>
            <a:r>
              <a:rPr lang="en-US" altLang="zh-TW" dirty="0" smtClean="0">
                <a:latin typeface="Times New Roman" panose="02020603050405020304" pitchFamily="18" charset="0"/>
                <a:cs typeface="Times New Roman" panose="02020603050405020304" pitchFamily="18" charset="0"/>
              </a:rPr>
              <a:t>moves out </a:t>
            </a:r>
            <a:r>
              <a:rPr lang="en-US" altLang="zh-TW" dirty="0">
                <a:latin typeface="Times New Roman" panose="02020603050405020304" pitchFamily="18" charset="0"/>
                <a:cs typeface="Times New Roman" panose="02020603050405020304" pitchFamily="18" charset="0"/>
              </a:rPr>
              <a:t>of the home for various reasons, for expositive purposes we assume moving-out </a:t>
            </a:r>
            <a:r>
              <a:rPr lang="en-US" altLang="zh-TW" dirty="0" smtClean="0">
                <a:latin typeface="Times New Roman" panose="02020603050405020304" pitchFamily="18" charset="0"/>
                <a:cs typeface="Times New Roman" panose="02020603050405020304" pitchFamily="18" charset="0"/>
              </a:rPr>
              <a:t>does not occur.</a:t>
            </a:r>
          </a:p>
          <a:p>
            <a:pPr>
              <a:lnSpc>
                <a:spcPct val="150000"/>
              </a:lnSpc>
              <a:buFont typeface="Arial" panose="020B0604020202020204" pitchFamily="34" charset="0"/>
              <a:buChar char="•"/>
            </a:pPr>
            <a:r>
              <a:rPr lang="en-US" altLang="zh-TW" dirty="0" smtClean="0">
                <a:latin typeface="Times New Roman" panose="02020603050405020304" pitchFamily="18" charset="0"/>
                <a:cs typeface="Times New Roman" panose="02020603050405020304" pitchFamily="18" charset="0"/>
              </a:rPr>
              <a:t>As </a:t>
            </a:r>
            <a:r>
              <a:rPr lang="en-US" altLang="zh-TW" dirty="0">
                <a:latin typeface="Times New Roman" panose="02020603050405020304" pitchFamily="18" charset="0"/>
                <a:cs typeface="Times New Roman" panose="02020603050405020304" pitchFamily="18" charset="0"/>
              </a:rPr>
              <a:t>explained below, moving-out can be accommodated by adjusting the </a:t>
            </a:r>
            <a:r>
              <a:rPr lang="en-US" altLang="zh-TW" dirty="0" smtClean="0">
                <a:latin typeface="Times New Roman" panose="02020603050405020304" pitchFamily="18" charset="0"/>
                <a:cs typeface="Times New Roman" panose="02020603050405020304" pitchFamily="18" charset="0"/>
              </a:rPr>
              <a:t>mortality table</a:t>
            </a:r>
            <a:r>
              <a:rPr lang="en-US" altLang="zh-TW" dirty="0">
                <a:latin typeface="Times New Roman" panose="02020603050405020304" pitchFamily="18" charset="0"/>
                <a:cs typeface="Times New Roman" panose="02020603050405020304" pitchFamily="18" charset="0"/>
              </a:rPr>
              <a:t>.</a:t>
            </a:r>
            <a:endParaRPr lang="en-US" altLang="zh-TW" dirty="0" smtClean="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fld id="{D26938FE-873B-4BAB-A127-A5DBFF23FEF6}" type="slidenum">
              <a:rPr lang="zh-TW" altLang="en-US" smtClean="0"/>
              <a:pPr/>
              <a:t>12</a:t>
            </a:fld>
            <a:endParaRPr lang="zh-TW" altLang="en-US" dirty="0"/>
          </a:p>
        </p:txBody>
      </p:sp>
    </p:spTree>
    <p:extLst>
      <p:ext uri="{BB962C8B-B14F-4D97-AF65-F5344CB8AC3E}">
        <p14:creationId xmlns:p14="http://schemas.microsoft.com/office/powerpoint/2010/main" val="40047020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069848" y="623455"/>
            <a:ext cx="10058400" cy="5402972"/>
          </a:xfrm>
        </p:spPr>
        <p:txBody>
          <a:bodyPr>
            <a:normAutofit/>
          </a:bodyPr>
          <a:lstStyle/>
          <a:p>
            <a:pPr>
              <a:lnSpc>
                <a:spcPct val="150000"/>
              </a:lnSpc>
              <a:buFont typeface="Arial" panose="020B0604020202020204" pitchFamily="34" charset="0"/>
              <a:buChar char="•"/>
            </a:pPr>
            <a:r>
              <a:rPr lang="en-US" altLang="zh-TW" dirty="0">
                <a:latin typeface="Times New Roman" panose="02020603050405020304" pitchFamily="18" charset="0"/>
                <a:cs typeface="Times New Roman" panose="02020603050405020304" pitchFamily="18" charset="0"/>
              </a:rPr>
              <a:t>When the mortgage is originated, the mortgagor pays an origination fee to cover </a:t>
            </a:r>
            <a:r>
              <a:rPr lang="en-US" altLang="zh-TW" dirty="0" smtClean="0">
                <a:latin typeface="Times New Roman" panose="02020603050405020304" pitchFamily="18" charset="0"/>
                <a:cs typeface="Times New Roman" panose="02020603050405020304" pitchFamily="18" charset="0"/>
              </a:rPr>
              <a:t>the necessary </a:t>
            </a:r>
            <a:r>
              <a:rPr lang="en-US" altLang="zh-TW" dirty="0">
                <a:latin typeface="Times New Roman" panose="02020603050405020304" pitchFamily="18" charset="0"/>
                <a:cs typeface="Times New Roman" panose="02020603050405020304" pitchFamily="18" charset="0"/>
              </a:rPr>
              <a:t>administrative charges. We assume that this fee amounts to 1% of the </a:t>
            </a:r>
            <a:r>
              <a:rPr lang="en-US" altLang="zh-TW" dirty="0" smtClean="0">
                <a:latin typeface="Times New Roman" panose="02020603050405020304" pitchFamily="18" charset="0"/>
                <a:cs typeface="Times New Roman" panose="02020603050405020304" pitchFamily="18" charset="0"/>
              </a:rPr>
              <a:t>appraised value </a:t>
            </a:r>
            <a:r>
              <a:rPr lang="en-US" altLang="zh-TW" dirty="0">
                <a:latin typeface="Times New Roman" panose="02020603050405020304" pitchFamily="18" charset="0"/>
                <a:cs typeface="Times New Roman" panose="02020603050405020304" pitchFamily="18" charset="0"/>
              </a:rPr>
              <a:t>of the property and denote this rate by f. </a:t>
            </a:r>
            <a:endParaRPr lang="en-US" altLang="zh-TW" dirty="0" smtClean="0">
              <a:latin typeface="Times New Roman" panose="02020603050405020304" pitchFamily="18" charset="0"/>
              <a:cs typeface="Times New Roman" panose="02020603050405020304" pitchFamily="18" charset="0"/>
            </a:endParaRPr>
          </a:p>
          <a:p>
            <a:pPr>
              <a:lnSpc>
                <a:spcPct val="150000"/>
              </a:lnSpc>
              <a:buFont typeface="Arial" panose="020B0604020202020204" pitchFamily="34" charset="0"/>
              <a:buChar char="•"/>
            </a:pPr>
            <a:r>
              <a:rPr lang="en-US" altLang="zh-TW" dirty="0" smtClean="0">
                <a:latin typeface="Times New Roman" panose="02020603050405020304" pitchFamily="18" charset="0"/>
                <a:cs typeface="Times New Roman" panose="02020603050405020304" pitchFamily="18" charset="0"/>
              </a:rPr>
              <a:t>Upon </a:t>
            </a:r>
            <a:r>
              <a:rPr lang="en-US" altLang="zh-TW" dirty="0">
                <a:latin typeface="Times New Roman" panose="02020603050405020304" pitchFamily="18" charset="0"/>
                <a:cs typeface="Times New Roman" panose="02020603050405020304" pitchFamily="18" charset="0"/>
              </a:rPr>
              <a:t>the sale of the </a:t>
            </a:r>
            <a:r>
              <a:rPr lang="en-US" altLang="zh-TW" dirty="0" smtClean="0">
                <a:latin typeface="Times New Roman" panose="02020603050405020304" pitchFamily="18" charset="0"/>
                <a:cs typeface="Times New Roman" panose="02020603050405020304" pitchFamily="18" charset="0"/>
              </a:rPr>
              <a:t>property, transaction </a:t>
            </a:r>
            <a:r>
              <a:rPr lang="en-US" altLang="zh-TW" dirty="0">
                <a:latin typeface="Times New Roman" panose="02020603050405020304" pitchFamily="18" charset="0"/>
                <a:cs typeface="Times New Roman" panose="02020603050405020304" pitchFamily="18" charset="0"/>
              </a:rPr>
              <a:t>costs have to be deducted before the proceeds can be distributed to the </a:t>
            </a:r>
            <a:r>
              <a:rPr lang="en-US" altLang="zh-TW" dirty="0" smtClean="0">
                <a:latin typeface="Times New Roman" panose="02020603050405020304" pitchFamily="18" charset="0"/>
                <a:cs typeface="Times New Roman" panose="02020603050405020304" pitchFamily="18" charset="0"/>
              </a:rPr>
              <a:t>lender. We </a:t>
            </a:r>
            <a:r>
              <a:rPr lang="en-US" altLang="zh-TW" dirty="0">
                <a:latin typeface="Times New Roman" panose="02020603050405020304" pitchFamily="18" charset="0"/>
                <a:cs typeface="Times New Roman" panose="02020603050405020304" pitchFamily="18" charset="0"/>
              </a:rPr>
              <a:t>assume the costs of sale amount to 3.5% of the selling price of the property and </a:t>
            </a:r>
            <a:r>
              <a:rPr lang="en-US" altLang="zh-TW" dirty="0" smtClean="0">
                <a:latin typeface="Times New Roman" panose="02020603050405020304" pitchFamily="18" charset="0"/>
                <a:cs typeface="Times New Roman" panose="02020603050405020304" pitchFamily="18" charset="0"/>
              </a:rPr>
              <a:t>denote this </a:t>
            </a:r>
            <a:r>
              <a:rPr lang="en-US" altLang="zh-TW" dirty="0">
                <a:latin typeface="Times New Roman" panose="02020603050405020304" pitchFamily="18" charset="0"/>
                <a:cs typeface="Times New Roman" panose="02020603050405020304" pitchFamily="18" charset="0"/>
              </a:rPr>
              <a:t>rate by c. </a:t>
            </a:r>
            <a:endParaRPr lang="en-US" altLang="zh-TW" dirty="0" smtClean="0">
              <a:latin typeface="Times New Roman" panose="02020603050405020304" pitchFamily="18" charset="0"/>
              <a:cs typeface="Times New Roman" panose="02020603050405020304" pitchFamily="18" charset="0"/>
            </a:endParaRPr>
          </a:p>
          <a:p>
            <a:pPr>
              <a:lnSpc>
                <a:spcPct val="150000"/>
              </a:lnSpc>
              <a:buFont typeface="Arial" panose="020B0604020202020204" pitchFamily="34" charset="0"/>
              <a:buChar char="•"/>
            </a:pPr>
            <a:r>
              <a:rPr lang="en-US" altLang="zh-TW" dirty="0" smtClean="0">
                <a:latin typeface="Times New Roman" panose="02020603050405020304" pitchFamily="18" charset="0"/>
                <a:cs typeface="Times New Roman" panose="02020603050405020304" pitchFamily="18" charset="0"/>
              </a:rPr>
              <a:t>We </a:t>
            </a:r>
            <a:r>
              <a:rPr lang="en-US" altLang="zh-TW" dirty="0">
                <a:latin typeface="Times New Roman" panose="02020603050405020304" pitchFamily="18" charset="0"/>
                <a:cs typeface="Times New Roman" panose="02020603050405020304" pitchFamily="18" charset="0"/>
              </a:rPr>
              <a:t>do not include a component to take account of the recurrent </a:t>
            </a:r>
            <a:r>
              <a:rPr lang="en-US" altLang="zh-TW" dirty="0" smtClean="0">
                <a:latin typeface="Times New Roman" panose="02020603050405020304" pitchFamily="18" charset="0"/>
                <a:cs typeface="Times New Roman" panose="02020603050405020304" pitchFamily="18" charset="0"/>
              </a:rPr>
              <a:t>administrative expenses</a:t>
            </a:r>
            <a:r>
              <a:rPr lang="en-US" altLang="zh-TW" dirty="0">
                <a:latin typeface="Times New Roman" panose="02020603050405020304" pitchFamily="18" charset="0"/>
                <a:cs typeface="Times New Roman" panose="02020603050405020304" pitchFamily="18" charset="0"/>
              </a:rPr>
              <a:t>. This component can be incorporated by adjusting the origination fee.</a:t>
            </a:r>
            <a:endParaRPr lang="en-US" altLang="zh-TW" dirty="0" smtClean="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fld id="{D26938FE-873B-4BAB-A127-A5DBFF23FEF6}" type="slidenum">
              <a:rPr lang="zh-TW" altLang="en-US" smtClean="0"/>
              <a:pPr/>
              <a:t>13</a:t>
            </a:fld>
            <a:endParaRPr lang="zh-TW" altLang="en-US" dirty="0"/>
          </a:p>
        </p:txBody>
      </p:sp>
    </p:spTree>
    <p:extLst>
      <p:ext uri="{BB962C8B-B14F-4D97-AF65-F5344CB8AC3E}">
        <p14:creationId xmlns:p14="http://schemas.microsoft.com/office/powerpoint/2010/main" val="14880119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069848" y="623455"/>
            <a:ext cx="10058400" cy="5402972"/>
          </a:xfrm>
        </p:spPr>
        <p:txBody>
          <a:bodyPr>
            <a:normAutofit/>
          </a:bodyPr>
          <a:lstStyle/>
          <a:p>
            <a:pPr>
              <a:lnSpc>
                <a:spcPct val="150000"/>
              </a:lnSpc>
              <a:buFont typeface="Arial" panose="020B0604020202020204" pitchFamily="34" charset="0"/>
              <a:buChar char="•"/>
            </a:pPr>
            <a:r>
              <a:rPr lang="en-US" altLang="zh-TW" dirty="0">
                <a:latin typeface="Times New Roman" panose="02020603050405020304" pitchFamily="18" charset="0"/>
                <a:cs typeface="Times New Roman" panose="02020603050405020304" pitchFamily="18" charset="0"/>
              </a:rPr>
              <a:t>Although death is a random process that occurs in continuous time, some </a:t>
            </a:r>
            <a:r>
              <a:rPr lang="en-US" altLang="zh-TW" dirty="0" smtClean="0">
                <a:latin typeface="Times New Roman" panose="02020603050405020304" pitchFamily="18" charset="0"/>
                <a:cs typeface="Times New Roman" panose="02020603050405020304" pitchFamily="18" charset="0"/>
              </a:rPr>
              <a:t>simplification is </a:t>
            </a:r>
            <a:r>
              <a:rPr lang="en-US" altLang="zh-TW" dirty="0">
                <a:latin typeface="Times New Roman" panose="02020603050405020304" pitchFamily="18" charset="0"/>
                <a:cs typeface="Times New Roman" panose="02020603050405020304" pitchFamily="18" charset="0"/>
              </a:rPr>
              <a:t>required in the analysis. To this effect, we assume death occurs in the middle of </a:t>
            </a:r>
            <a:r>
              <a:rPr lang="en-US" altLang="zh-TW" dirty="0" smtClean="0">
                <a:latin typeface="Times New Roman" panose="02020603050405020304" pitchFamily="18" charset="0"/>
                <a:cs typeface="Times New Roman" panose="02020603050405020304" pitchFamily="18" charset="0"/>
              </a:rPr>
              <a:t>the year</a:t>
            </a:r>
            <a:r>
              <a:rPr lang="en-US" altLang="zh-TW" dirty="0">
                <a:latin typeface="Times New Roman" panose="02020603050405020304" pitchFamily="18" charset="0"/>
                <a:cs typeface="Times New Roman" panose="02020603050405020304" pitchFamily="18" charset="0"/>
              </a:rPr>
              <a:t>. Sale of the property is initiated one month later (when the price of the property </a:t>
            </a:r>
            <a:r>
              <a:rPr lang="en-US" altLang="zh-TW" dirty="0" smtClean="0">
                <a:latin typeface="Times New Roman" panose="02020603050405020304" pitchFamily="18" charset="0"/>
                <a:cs typeface="Times New Roman" panose="02020603050405020304" pitchFamily="18" charset="0"/>
              </a:rPr>
              <a:t>is agreed</a:t>
            </a:r>
            <a:r>
              <a:rPr lang="en-US" altLang="zh-TW" dirty="0">
                <a:latin typeface="Times New Roman" panose="02020603050405020304" pitchFamily="18" charset="0"/>
                <a:cs typeface="Times New Roman" panose="02020603050405020304" pitchFamily="18" charset="0"/>
              </a:rPr>
              <a:t>) and completed after a further three-month period</a:t>
            </a:r>
            <a:r>
              <a:rPr lang="en-US" altLang="zh-TW" dirty="0" smtClean="0">
                <a:latin typeface="Times New Roman" panose="02020603050405020304" pitchFamily="18" charset="0"/>
                <a:cs typeface="Times New Roman" panose="02020603050405020304" pitchFamily="18" charset="0"/>
              </a:rPr>
              <a:t>.</a:t>
            </a:r>
          </a:p>
          <a:p>
            <a:pPr>
              <a:lnSpc>
                <a:spcPct val="150000"/>
              </a:lnSpc>
              <a:buFont typeface="Arial" panose="020B0604020202020204" pitchFamily="34" charset="0"/>
              <a:buChar char="•"/>
            </a:pPr>
            <a:r>
              <a:rPr lang="en-US" altLang="zh-TW" dirty="0">
                <a:latin typeface="Times New Roman" panose="02020603050405020304" pitchFamily="18" charset="0"/>
                <a:cs typeface="Times New Roman" panose="02020603050405020304" pitchFamily="18" charset="0"/>
              </a:rPr>
              <a:t>For expositive purposes it is convenient to assume that both the date of birth and the date </a:t>
            </a:r>
            <a:r>
              <a:rPr lang="en-US" altLang="zh-TW" dirty="0" smtClean="0">
                <a:latin typeface="Times New Roman" panose="02020603050405020304" pitchFamily="18" charset="0"/>
                <a:cs typeface="Times New Roman" panose="02020603050405020304" pitchFamily="18" charset="0"/>
              </a:rPr>
              <a:t>of origination </a:t>
            </a:r>
            <a:r>
              <a:rPr lang="en-US" altLang="zh-TW" dirty="0">
                <a:latin typeface="Times New Roman" panose="02020603050405020304" pitchFamily="18" charset="0"/>
                <a:cs typeface="Times New Roman" panose="02020603050405020304" pitchFamily="18" charset="0"/>
              </a:rPr>
              <a:t>of the reverse mortgage occurs on January 1. Thus, death occurs on June 30, </a:t>
            </a:r>
            <a:r>
              <a:rPr lang="en-US" altLang="zh-TW" dirty="0" smtClean="0">
                <a:latin typeface="Times New Roman" panose="02020603050405020304" pitchFamily="18" charset="0"/>
                <a:cs typeface="Times New Roman" panose="02020603050405020304" pitchFamily="18" charset="0"/>
              </a:rPr>
              <a:t>sale occurs </a:t>
            </a:r>
            <a:r>
              <a:rPr lang="en-US" altLang="zh-TW" dirty="0">
                <a:latin typeface="Times New Roman" panose="02020603050405020304" pitchFamily="18" charset="0"/>
                <a:cs typeface="Times New Roman" panose="02020603050405020304" pitchFamily="18" charset="0"/>
              </a:rPr>
              <a:t>on July 31 and repayments are made on October 31</a:t>
            </a:r>
            <a:r>
              <a:rPr lang="en-US" altLang="zh-TW" dirty="0" smtClean="0">
                <a:latin typeface="Times New Roman" panose="02020603050405020304" pitchFamily="18" charset="0"/>
                <a:cs typeface="Times New Roman" panose="02020603050405020304" pitchFamily="18" charset="0"/>
              </a:rPr>
              <a:t>.</a:t>
            </a:r>
          </a:p>
          <a:p>
            <a:pPr>
              <a:lnSpc>
                <a:spcPct val="150000"/>
              </a:lnSpc>
              <a:buFont typeface="Arial" panose="020B0604020202020204" pitchFamily="34" charset="0"/>
              <a:buChar char="•"/>
            </a:pPr>
            <a:r>
              <a:rPr lang="en-US" altLang="zh-TW" dirty="0">
                <a:latin typeface="Times New Roman" panose="02020603050405020304" pitchFamily="18" charset="0"/>
                <a:cs typeface="Times New Roman" panose="02020603050405020304" pitchFamily="18" charset="0"/>
              </a:rPr>
              <a:t>Our illustration is based on </a:t>
            </a:r>
            <a:r>
              <a:rPr lang="en-US" altLang="zh-TW" dirty="0" smtClean="0">
                <a:latin typeface="Times New Roman" panose="02020603050405020304" pitchFamily="18" charset="0"/>
                <a:cs typeface="Times New Roman" panose="02020603050405020304" pitchFamily="18" charset="0"/>
              </a:rPr>
              <a:t>an appraised </a:t>
            </a:r>
            <a:r>
              <a:rPr lang="en-US" altLang="zh-TW" dirty="0">
                <a:latin typeface="Times New Roman" panose="02020603050405020304" pitchFamily="18" charset="0"/>
                <a:cs typeface="Times New Roman" panose="02020603050405020304" pitchFamily="18" charset="0"/>
              </a:rPr>
              <a:t>property value of $250,000, denoted by P.</a:t>
            </a:r>
            <a:endParaRPr lang="en-US" altLang="zh-TW" dirty="0" smtClean="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fld id="{D26938FE-873B-4BAB-A127-A5DBFF23FEF6}" type="slidenum">
              <a:rPr lang="zh-TW" altLang="en-US" smtClean="0"/>
              <a:pPr/>
              <a:t>14</a:t>
            </a:fld>
            <a:endParaRPr lang="zh-TW" altLang="en-US" dirty="0"/>
          </a:p>
        </p:txBody>
      </p:sp>
    </p:spTree>
    <p:extLst>
      <p:ext uri="{BB962C8B-B14F-4D97-AF65-F5344CB8AC3E}">
        <p14:creationId xmlns:p14="http://schemas.microsoft.com/office/powerpoint/2010/main" val="19006746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069848" y="623455"/>
            <a:ext cx="10058400" cy="5402972"/>
          </a:xfrm>
        </p:spPr>
        <p:txBody>
          <a:bodyPr>
            <a:normAutofit fontScale="85000" lnSpcReduction="10000"/>
          </a:bodyPr>
          <a:lstStyle/>
          <a:p>
            <a:pPr>
              <a:lnSpc>
                <a:spcPct val="150000"/>
              </a:lnSpc>
              <a:buFont typeface="Arial" panose="020B0604020202020204" pitchFamily="34" charset="0"/>
              <a:buChar char="•"/>
            </a:pPr>
            <a:r>
              <a:rPr lang="en-US" altLang="zh-TW" dirty="0">
                <a:latin typeface="Times New Roman" panose="02020603050405020304" pitchFamily="18" charset="0"/>
                <a:cs typeface="Times New Roman" panose="02020603050405020304" pitchFamily="18" charset="0"/>
              </a:rPr>
              <a:t>The analysis requires the following assumptions regarding the parameters of the </a:t>
            </a:r>
            <a:r>
              <a:rPr lang="en-US" altLang="zh-TW" dirty="0" smtClean="0">
                <a:latin typeface="Times New Roman" panose="02020603050405020304" pitchFamily="18" charset="0"/>
                <a:cs typeface="Times New Roman" panose="02020603050405020304" pitchFamily="18" charset="0"/>
              </a:rPr>
              <a:t>model: appreciation </a:t>
            </a:r>
            <a:r>
              <a:rPr lang="en-US" altLang="zh-TW" dirty="0">
                <a:latin typeface="Times New Roman" panose="02020603050405020304" pitchFamily="18" charset="0"/>
                <a:cs typeface="Times New Roman" panose="02020603050405020304" pitchFamily="18" charset="0"/>
              </a:rPr>
              <a:t>rate, mortality rate and interest </a:t>
            </a:r>
            <a:r>
              <a:rPr lang="en-US" altLang="zh-TW" dirty="0" smtClean="0">
                <a:latin typeface="Times New Roman" panose="02020603050405020304" pitchFamily="18" charset="0"/>
                <a:cs typeface="Times New Roman" panose="02020603050405020304" pitchFamily="18" charset="0"/>
              </a:rPr>
              <a:t>rate.</a:t>
            </a:r>
          </a:p>
          <a:p>
            <a:pPr>
              <a:lnSpc>
                <a:spcPct val="150000"/>
              </a:lnSpc>
              <a:buFont typeface="Arial" panose="020B0604020202020204" pitchFamily="34" charset="0"/>
              <a:buChar char="•"/>
            </a:pPr>
            <a:r>
              <a:rPr lang="en-US" altLang="zh-TW" dirty="0" smtClean="0">
                <a:latin typeface="Times New Roman" panose="02020603050405020304" pitchFamily="18" charset="0"/>
                <a:cs typeface="Times New Roman" panose="02020603050405020304" pitchFamily="18" charset="0"/>
              </a:rPr>
              <a:t>First</a:t>
            </a:r>
            <a:r>
              <a:rPr lang="en-US" altLang="zh-TW" dirty="0">
                <a:latin typeface="Times New Roman" panose="02020603050405020304" pitchFamily="18" charset="0"/>
                <a:cs typeface="Times New Roman" panose="02020603050405020304" pitchFamily="18" charset="0"/>
              </a:rPr>
              <a:t>, the proceeds available for </a:t>
            </a:r>
            <a:r>
              <a:rPr lang="en-US" altLang="zh-TW" dirty="0" smtClean="0">
                <a:latin typeface="Times New Roman" panose="02020603050405020304" pitchFamily="18" charset="0"/>
                <a:cs typeface="Times New Roman" panose="02020603050405020304" pitchFamily="18" charset="0"/>
              </a:rPr>
              <a:t>repaying the </a:t>
            </a:r>
            <a:r>
              <a:rPr lang="en-US" altLang="zh-TW" dirty="0">
                <a:latin typeface="Times New Roman" panose="02020603050405020304" pitchFamily="18" charset="0"/>
                <a:cs typeface="Times New Roman" panose="02020603050405020304" pitchFamily="18" charset="0"/>
              </a:rPr>
              <a:t>loan depend on the rate of appreciation of the property. Estimates of the </a:t>
            </a:r>
            <a:r>
              <a:rPr lang="en-US" altLang="zh-TW" dirty="0" smtClean="0">
                <a:latin typeface="Times New Roman" panose="02020603050405020304" pitchFamily="18" charset="0"/>
                <a:cs typeface="Times New Roman" panose="02020603050405020304" pitchFamily="18" charset="0"/>
              </a:rPr>
              <a:t>appreciation rate </a:t>
            </a:r>
            <a:r>
              <a:rPr lang="en-US" altLang="zh-TW" dirty="0">
                <a:latin typeface="Times New Roman" panose="02020603050405020304" pitchFamily="18" charset="0"/>
                <a:cs typeface="Times New Roman" panose="02020603050405020304" pitchFamily="18" charset="0"/>
              </a:rPr>
              <a:t>are, however, imprecise and vary with the types and locations of the property. </a:t>
            </a:r>
            <a:r>
              <a:rPr lang="en-US" altLang="zh-TW" dirty="0" err="1" smtClean="0">
                <a:latin typeface="Times New Roman" panose="02020603050405020304" pitchFamily="18" charset="0"/>
                <a:cs typeface="Times New Roman" panose="02020603050405020304" pitchFamily="18" charset="0"/>
              </a:rPr>
              <a:t>Phang</a:t>
            </a:r>
            <a:r>
              <a:rPr lang="en-US" altLang="zh-TW" dirty="0" smtClean="0">
                <a:latin typeface="Times New Roman" panose="02020603050405020304" pitchFamily="18" charset="0"/>
                <a:cs typeface="Times New Roman" panose="02020603050405020304" pitchFamily="18" charset="0"/>
              </a:rPr>
              <a:t> (1992</a:t>
            </a:r>
            <a:r>
              <a:rPr lang="en-US" altLang="zh-TW" dirty="0">
                <a:latin typeface="Times New Roman" panose="02020603050405020304" pitchFamily="18" charset="0"/>
                <a:cs typeface="Times New Roman" panose="02020603050405020304" pitchFamily="18" charset="0"/>
              </a:rPr>
              <a:t>) reported the average rate of appreciation for a 4-room Housing Development </a:t>
            </a:r>
            <a:r>
              <a:rPr lang="en-US" altLang="zh-TW" dirty="0" smtClean="0">
                <a:latin typeface="Times New Roman" panose="02020603050405020304" pitchFamily="18" charset="0"/>
                <a:cs typeface="Times New Roman" panose="02020603050405020304" pitchFamily="18" charset="0"/>
              </a:rPr>
              <a:t>Board (HDB</a:t>
            </a:r>
            <a:r>
              <a:rPr lang="en-US" altLang="zh-TW" dirty="0">
                <a:latin typeface="Times New Roman" panose="02020603050405020304" pitchFamily="18" charset="0"/>
                <a:cs typeface="Times New Roman" panose="02020603050405020304" pitchFamily="18" charset="0"/>
              </a:rPr>
              <a:t>) apartment to be approximately 14% per annum for the period 1979 to </a:t>
            </a:r>
            <a:r>
              <a:rPr lang="en-US" altLang="zh-TW" dirty="0" smtClean="0">
                <a:latin typeface="Times New Roman" panose="02020603050405020304" pitchFamily="18" charset="0"/>
                <a:cs typeface="Times New Roman" panose="02020603050405020304" pitchFamily="18" charset="0"/>
              </a:rPr>
              <a:t>1987. </a:t>
            </a:r>
          </a:p>
          <a:p>
            <a:pPr>
              <a:lnSpc>
                <a:spcPct val="150000"/>
              </a:lnSpc>
              <a:buFont typeface="Arial" panose="020B0604020202020204" pitchFamily="34" charset="0"/>
              <a:buChar char="•"/>
            </a:pPr>
            <a:r>
              <a:rPr lang="en-US" altLang="zh-TW" dirty="0" smtClean="0">
                <a:latin typeface="Times New Roman" panose="02020603050405020304" pitchFamily="18" charset="0"/>
                <a:cs typeface="Times New Roman" panose="02020603050405020304" pitchFamily="18" charset="0"/>
              </a:rPr>
              <a:t>This figure </a:t>
            </a:r>
            <a:r>
              <a:rPr lang="en-US" altLang="zh-TW" dirty="0">
                <a:latin typeface="Times New Roman" panose="02020603050405020304" pitchFamily="18" charset="0"/>
                <a:cs typeface="Times New Roman" panose="02020603050405020304" pitchFamily="18" charset="0"/>
              </a:rPr>
              <a:t>is high compared to property appreciation rates in developed countries. Due to </a:t>
            </a:r>
            <a:r>
              <a:rPr lang="en-US" altLang="zh-TW" dirty="0" smtClean="0">
                <a:latin typeface="Times New Roman" panose="02020603050405020304" pitchFamily="18" charset="0"/>
                <a:cs typeface="Times New Roman" panose="02020603050405020304" pitchFamily="18" charset="0"/>
              </a:rPr>
              <a:t>the fact </a:t>
            </a:r>
            <a:r>
              <a:rPr lang="en-US" altLang="zh-TW" dirty="0">
                <a:latin typeface="Times New Roman" panose="02020603050405020304" pitchFamily="18" charset="0"/>
                <a:cs typeface="Times New Roman" panose="02020603050405020304" pitchFamily="18" charset="0"/>
              </a:rPr>
              <a:t>that older people may not have the proper incentive to upkeep their property, it </a:t>
            </a:r>
            <a:r>
              <a:rPr lang="en-US" altLang="zh-TW" dirty="0" smtClean="0">
                <a:latin typeface="Times New Roman" panose="02020603050405020304" pitchFamily="18" charset="0"/>
                <a:cs typeface="Times New Roman" panose="02020603050405020304" pitchFamily="18" charset="0"/>
              </a:rPr>
              <a:t>is appropriate </a:t>
            </a:r>
            <a:r>
              <a:rPr lang="en-US" altLang="zh-TW" dirty="0">
                <a:latin typeface="Times New Roman" panose="02020603050405020304" pitchFamily="18" charset="0"/>
                <a:cs typeface="Times New Roman" panose="02020603050405020304" pitchFamily="18" charset="0"/>
              </a:rPr>
              <a:t>to adjust the appreciation rate </a:t>
            </a:r>
            <a:r>
              <a:rPr lang="en-US" altLang="zh-TW" dirty="0" smtClean="0">
                <a:latin typeface="Times New Roman" panose="02020603050405020304" pitchFamily="18" charset="0"/>
                <a:cs typeface="Times New Roman" panose="02020603050405020304" pitchFamily="18" charset="0"/>
              </a:rPr>
              <a:t>downwards. Thus</a:t>
            </a:r>
            <a:r>
              <a:rPr lang="en-US" altLang="zh-TW" dirty="0">
                <a:latin typeface="Times New Roman" panose="02020603050405020304" pitchFamily="18" charset="0"/>
                <a:cs typeface="Times New Roman" panose="02020603050405020304" pitchFamily="18" charset="0"/>
              </a:rPr>
              <a:t>, we </a:t>
            </a:r>
            <a:r>
              <a:rPr lang="en-US" altLang="zh-TW" dirty="0" smtClean="0">
                <a:latin typeface="Times New Roman" panose="02020603050405020304" pitchFamily="18" charset="0"/>
                <a:cs typeface="Times New Roman" panose="02020603050405020304" pitchFamily="18" charset="0"/>
              </a:rPr>
              <a:t>consider five </a:t>
            </a:r>
            <a:r>
              <a:rPr lang="en-US" altLang="zh-TW" dirty="0">
                <a:latin typeface="Times New Roman" panose="02020603050405020304" pitchFamily="18" charset="0"/>
                <a:cs typeface="Times New Roman" panose="02020603050405020304" pitchFamily="18" charset="0"/>
              </a:rPr>
              <a:t>scenarios of the appreciation rate, with values of 6, 7, 8, 9 and 10%, and </a:t>
            </a:r>
            <a:r>
              <a:rPr lang="en-US" altLang="zh-TW" dirty="0" smtClean="0">
                <a:latin typeface="Times New Roman" panose="02020603050405020304" pitchFamily="18" charset="0"/>
                <a:cs typeface="Times New Roman" panose="02020603050405020304" pitchFamily="18" charset="0"/>
              </a:rPr>
              <a:t>denote this </a:t>
            </a:r>
            <a:r>
              <a:rPr lang="en-US" altLang="zh-TW" dirty="0">
                <a:latin typeface="Times New Roman" panose="02020603050405020304" pitchFamily="18" charset="0"/>
                <a:cs typeface="Times New Roman" panose="02020603050405020304" pitchFamily="18" charset="0"/>
              </a:rPr>
              <a:t>rate by a. </a:t>
            </a:r>
            <a:endParaRPr lang="en-US" altLang="zh-TW" dirty="0" smtClean="0">
              <a:latin typeface="Times New Roman" panose="02020603050405020304" pitchFamily="18" charset="0"/>
              <a:cs typeface="Times New Roman" panose="02020603050405020304" pitchFamily="18" charset="0"/>
            </a:endParaRPr>
          </a:p>
          <a:p>
            <a:pPr>
              <a:lnSpc>
                <a:spcPct val="150000"/>
              </a:lnSpc>
              <a:buFont typeface="Arial" panose="020B0604020202020204" pitchFamily="34" charset="0"/>
              <a:buChar char="•"/>
            </a:pPr>
            <a:r>
              <a:rPr lang="en-US" altLang="zh-TW" dirty="0" smtClean="0">
                <a:latin typeface="Times New Roman" panose="02020603050405020304" pitchFamily="18" charset="0"/>
                <a:cs typeface="Times New Roman" panose="02020603050405020304" pitchFamily="18" charset="0"/>
              </a:rPr>
              <a:t>These </a:t>
            </a:r>
            <a:r>
              <a:rPr lang="en-US" altLang="zh-TW" dirty="0">
                <a:latin typeface="Times New Roman" panose="02020603050405020304" pitchFamily="18" charset="0"/>
                <a:cs typeface="Times New Roman" panose="02020603050405020304" pitchFamily="18" charset="0"/>
              </a:rPr>
              <a:t>values are assumed to be the long-run average appreciation rates. </a:t>
            </a:r>
            <a:r>
              <a:rPr lang="en-US" altLang="zh-TW" dirty="0" smtClean="0">
                <a:latin typeface="Times New Roman" panose="02020603050405020304" pitchFamily="18" charset="0"/>
                <a:cs typeface="Times New Roman" panose="02020603050405020304" pitchFamily="18" charset="0"/>
              </a:rPr>
              <a:t>No attempt </a:t>
            </a:r>
            <a:r>
              <a:rPr lang="en-US" altLang="zh-TW" dirty="0">
                <a:latin typeface="Times New Roman" panose="02020603050405020304" pitchFamily="18" charset="0"/>
                <a:cs typeface="Times New Roman" panose="02020603050405020304" pitchFamily="18" charset="0"/>
              </a:rPr>
              <a:t>is made to model the year-to-year fluctuations.</a:t>
            </a:r>
            <a:endParaRPr lang="en-US" altLang="zh-TW" dirty="0" smtClean="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fld id="{D26938FE-873B-4BAB-A127-A5DBFF23FEF6}" type="slidenum">
              <a:rPr lang="zh-TW" altLang="en-US" smtClean="0"/>
              <a:pPr/>
              <a:t>15</a:t>
            </a:fld>
            <a:endParaRPr lang="zh-TW" altLang="en-US" dirty="0"/>
          </a:p>
        </p:txBody>
      </p:sp>
    </p:spTree>
    <p:extLst>
      <p:ext uri="{BB962C8B-B14F-4D97-AF65-F5344CB8AC3E}">
        <p14:creationId xmlns:p14="http://schemas.microsoft.com/office/powerpoint/2010/main" val="29101557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069848" y="623455"/>
            <a:ext cx="10058400" cy="5402972"/>
          </a:xfrm>
        </p:spPr>
        <p:txBody>
          <a:bodyPr>
            <a:normAutofit fontScale="92500" lnSpcReduction="20000"/>
          </a:bodyPr>
          <a:lstStyle/>
          <a:p>
            <a:pPr>
              <a:lnSpc>
                <a:spcPct val="150000"/>
              </a:lnSpc>
              <a:buFont typeface="Arial" panose="020B0604020202020204" pitchFamily="34" charset="0"/>
              <a:buChar char="•"/>
            </a:pPr>
            <a:r>
              <a:rPr lang="en-US" altLang="zh-TW" dirty="0">
                <a:latin typeface="Times New Roman" panose="02020603050405020304" pitchFamily="18" charset="0"/>
                <a:cs typeface="Times New Roman" panose="02020603050405020304" pitchFamily="18" charset="0"/>
              </a:rPr>
              <a:t>Second, another major uncertainty in modelling reverse mortgages comes from </a:t>
            </a:r>
            <a:r>
              <a:rPr lang="en-US" altLang="zh-TW" dirty="0" smtClean="0">
                <a:latin typeface="Times New Roman" panose="02020603050405020304" pitchFamily="18" charset="0"/>
                <a:cs typeface="Times New Roman" panose="02020603050405020304" pitchFamily="18" charset="0"/>
              </a:rPr>
              <a:t>mortality. Due </a:t>
            </a:r>
            <a:r>
              <a:rPr lang="en-US" altLang="zh-TW" dirty="0">
                <a:latin typeface="Times New Roman" panose="02020603050405020304" pitchFamily="18" charset="0"/>
                <a:cs typeface="Times New Roman" panose="02020603050405020304" pitchFamily="18" charset="0"/>
              </a:rPr>
              <a:t>to the lack of a pension market in Singapore, the mortality experience </a:t>
            </a:r>
            <a:r>
              <a:rPr lang="en-US" altLang="zh-TW" dirty="0" smtClean="0">
                <a:latin typeface="Times New Roman" panose="02020603050405020304" pitchFamily="18" charset="0"/>
                <a:cs typeface="Times New Roman" panose="02020603050405020304" pitchFamily="18" charset="0"/>
              </a:rPr>
              <a:t>of annuitants </a:t>
            </a:r>
            <a:r>
              <a:rPr lang="en-US" altLang="zh-TW" dirty="0">
                <a:latin typeface="Times New Roman" panose="02020603050405020304" pitchFamily="18" charset="0"/>
                <a:cs typeface="Times New Roman" panose="02020603050405020304" pitchFamily="18" charset="0"/>
              </a:rPr>
              <a:t>is u</a:t>
            </a:r>
            <a:r>
              <a:rPr lang="en-US" altLang="zh-TW" dirty="0" smtClean="0">
                <a:latin typeface="Times New Roman" panose="02020603050405020304" pitchFamily="18" charset="0"/>
                <a:cs typeface="Times New Roman" panose="02020603050405020304" pitchFamily="18" charset="0"/>
              </a:rPr>
              <a:t>nsufficient</a:t>
            </a:r>
            <a:r>
              <a:rPr lang="en-US" altLang="zh-TW" dirty="0">
                <a:latin typeface="Times New Roman" panose="02020603050405020304" pitchFamily="18" charset="0"/>
                <a:cs typeface="Times New Roman" panose="02020603050405020304" pitchFamily="18" charset="0"/>
              </a:rPr>
              <a:t>. In the following analysis, we use the Standard Life Table </a:t>
            </a:r>
            <a:r>
              <a:rPr lang="en-US" altLang="zh-TW" dirty="0" smtClean="0">
                <a:latin typeface="Times New Roman" panose="02020603050405020304" pitchFamily="18" charset="0"/>
                <a:cs typeface="Times New Roman" panose="02020603050405020304" pitchFamily="18" charset="0"/>
              </a:rPr>
              <a:t>of Singapore </a:t>
            </a:r>
            <a:r>
              <a:rPr lang="en-US" altLang="zh-TW" dirty="0">
                <a:latin typeface="Times New Roman" panose="02020603050405020304" pitchFamily="18" charset="0"/>
                <a:cs typeface="Times New Roman" panose="02020603050405020304" pitchFamily="18" charset="0"/>
              </a:rPr>
              <a:t>(1983/88 (ORD</a:t>
            </a:r>
            <a:r>
              <a:rPr lang="en-US" altLang="zh-TW" dirty="0" smtClean="0">
                <a:latin typeface="Times New Roman" panose="02020603050405020304" pitchFamily="18" charset="0"/>
                <a:cs typeface="Times New Roman" panose="02020603050405020304" pitchFamily="18" charset="0"/>
              </a:rPr>
              <a:t>)). We use the standard table with no adjustments in order to facilitate the replication of results and future comparisons.</a:t>
            </a:r>
          </a:p>
          <a:p>
            <a:pPr>
              <a:lnSpc>
                <a:spcPct val="150000"/>
              </a:lnSpc>
              <a:buFont typeface="Arial" panose="020B0604020202020204" pitchFamily="34" charset="0"/>
              <a:buChar char="•"/>
            </a:pPr>
            <a:r>
              <a:rPr lang="en-US" altLang="zh-TW" dirty="0" smtClean="0">
                <a:latin typeface="Times New Roman" panose="02020603050405020304" pitchFamily="18" charset="0"/>
                <a:cs typeface="Times New Roman" panose="02020603050405020304" pitchFamily="18" charset="0"/>
              </a:rPr>
              <a:t>However, it is noted that if adverse selection is prevalent, the use of a mortality table for the general insured population may overstate the mortality of the annuitants. On </a:t>
            </a:r>
            <a:r>
              <a:rPr lang="en-US" altLang="zh-TW" dirty="0">
                <a:latin typeface="Times New Roman" panose="02020603050405020304" pitchFamily="18" charset="0"/>
                <a:cs typeface="Times New Roman" panose="02020603050405020304" pitchFamily="18" charset="0"/>
              </a:rPr>
              <a:t>the other hand, to reflect the </a:t>
            </a:r>
            <a:r>
              <a:rPr lang="en-US" altLang="zh-TW" dirty="0" smtClean="0">
                <a:latin typeface="Times New Roman" panose="02020603050405020304" pitchFamily="18" charset="0"/>
                <a:cs typeface="Times New Roman" panose="02020603050405020304" pitchFamily="18" charset="0"/>
              </a:rPr>
              <a:t>incidents of </a:t>
            </a:r>
            <a:r>
              <a:rPr lang="en-US" altLang="zh-TW" dirty="0">
                <a:latin typeface="Times New Roman" panose="02020603050405020304" pitchFamily="18" charset="0"/>
                <a:cs typeface="Times New Roman" panose="02020603050405020304" pitchFamily="18" charset="0"/>
              </a:rPr>
              <a:t>move-out, a multiplicative adjustment factor may be </a:t>
            </a:r>
            <a:r>
              <a:rPr lang="en-US" altLang="zh-TW" dirty="0" smtClean="0">
                <a:latin typeface="Times New Roman" panose="02020603050405020304" pitchFamily="18" charset="0"/>
                <a:cs typeface="Times New Roman" panose="02020603050405020304" pitchFamily="18" charset="0"/>
              </a:rPr>
              <a:t>used. </a:t>
            </a:r>
            <a:r>
              <a:rPr lang="en-US" altLang="zh-TW" dirty="0">
                <a:latin typeface="Times New Roman" panose="02020603050405020304" pitchFamily="18" charset="0"/>
                <a:cs typeface="Times New Roman" panose="02020603050405020304" pitchFamily="18" charset="0"/>
              </a:rPr>
              <a:t>The fact that we </a:t>
            </a:r>
            <a:r>
              <a:rPr lang="en-US" altLang="zh-TW" dirty="0" smtClean="0">
                <a:latin typeface="Times New Roman" panose="02020603050405020304" pitchFamily="18" charset="0"/>
                <a:cs typeface="Times New Roman" panose="02020603050405020304" pitchFamily="18" charset="0"/>
              </a:rPr>
              <a:t>do not </a:t>
            </a:r>
            <a:r>
              <a:rPr lang="en-US" altLang="zh-TW" dirty="0">
                <a:latin typeface="Times New Roman" panose="02020603050405020304" pitchFamily="18" charset="0"/>
                <a:cs typeface="Times New Roman" panose="02020603050405020304" pitchFamily="18" charset="0"/>
              </a:rPr>
              <a:t>correct for move-out leads to understated "mortality" </a:t>
            </a:r>
            <a:r>
              <a:rPr lang="en-US" altLang="zh-TW" dirty="0" smtClean="0">
                <a:latin typeface="Times New Roman" panose="02020603050405020304" pitchFamily="18" charset="0"/>
                <a:cs typeface="Times New Roman" panose="02020603050405020304" pitchFamily="18" charset="0"/>
              </a:rPr>
              <a:t>rates.</a:t>
            </a:r>
          </a:p>
          <a:p>
            <a:pPr>
              <a:lnSpc>
                <a:spcPct val="150000"/>
              </a:lnSpc>
              <a:buFont typeface="Arial" panose="020B0604020202020204" pitchFamily="34" charset="0"/>
              <a:buChar char="•"/>
            </a:pPr>
            <a:r>
              <a:rPr lang="en-US" altLang="zh-TW" dirty="0" smtClean="0">
                <a:latin typeface="Times New Roman" panose="02020603050405020304" pitchFamily="18" charset="0"/>
                <a:cs typeface="Times New Roman" panose="02020603050405020304" pitchFamily="18" charset="0"/>
              </a:rPr>
              <a:t>Thus</a:t>
            </a:r>
            <a:r>
              <a:rPr lang="en-US" altLang="zh-TW" dirty="0">
                <a:latin typeface="Times New Roman" panose="02020603050405020304" pitchFamily="18" charset="0"/>
                <a:cs typeface="Times New Roman" panose="02020603050405020304" pitchFamily="18" charset="0"/>
              </a:rPr>
              <a:t>, the two </a:t>
            </a:r>
            <a:r>
              <a:rPr lang="en-US" altLang="zh-TW" dirty="0" smtClean="0">
                <a:latin typeface="Times New Roman" panose="02020603050405020304" pitchFamily="18" charset="0"/>
                <a:cs typeface="Times New Roman" panose="02020603050405020304" pitchFamily="18" charset="0"/>
              </a:rPr>
              <a:t>omissions work </a:t>
            </a:r>
            <a:r>
              <a:rPr lang="en-US" altLang="zh-TW" dirty="0">
                <a:latin typeface="Times New Roman" panose="02020603050405020304" pitchFamily="18" charset="0"/>
                <a:cs typeface="Times New Roman" panose="02020603050405020304" pitchFamily="18" charset="0"/>
              </a:rPr>
              <a:t>in opposite directions. In the present situation of lack of experience and bearing </a:t>
            </a:r>
            <a:r>
              <a:rPr lang="en-US" altLang="zh-TW" dirty="0" smtClean="0">
                <a:latin typeface="Times New Roman" panose="02020603050405020304" pitchFamily="18" charset="0"/>
                <a:cs typeface="Times New Roman" panose="02020603050405020304" pitchFamily="18" charset="0"/>
              </a:rPr>
              <a:t>in mind </a:t>
            </a:r>
            <a:r>
              <a:rPr lang="en-US" altLang="zh-TW" dirty="0">
                <a:latin typeface="Times New Roman" panose="02020603050405020304" pitchFamily="18" charset="0"/>
                <a:cs typeface="Times New Roman" panose="02020603050405020304" pitchFamily="18" charset="0"/>
              </a:rPr>
              <a:t>that the results are for illustrative purposes, this do-nothing approach is </a:t>
            </a:r>
            <a:r>
              <a:rPr lang="en-US" altLang="zh-TW" dirty="0" smtClean="0">
                <a:latin typeface="Times New Roman" panose="02020603050405020304" pitchFamily="18" charset="0"/>
                <a:cs typeface="Times New Roman" panose="02020603050405020304" pitchFamily="18" charset="0"/>
              </a:rPr>
              <a:t>perhaps appropriate</a:t>
            </a:r>
            <a:r>
              <a:rPr lang="en-US" altLang="zh-TW" dirty="0">
                <a:latin typeface="Times New Roman" panose="02020603050405020304" pitchFamily="18" charset="0"/>
                <a:cs typeface="Times New Roman" panose="02020603050405020304" pitchFamily="18" charset="0"/>
              </a:rPr>
              <a:t>. Finally, to calculate the mortality rate of joint lives, we assume that events </a:t>
            </a:r>
            <a:r>
              <a:rPr lang="en-US" altLang="zh-TW" dirty="0" smtClean="0">
                <a:latin typeface="Times New Roman" panose="02020603050405020304" pitchFamily="18" charset="0"/>
                <a:cs typeface="Times New Roman" panose="02020603050405020304" pitchFamily="18" charset="0"/>
              </a:rPr>
              <a:t>of death </a:t>
            </a:r>
            <a:r>
              <a:rPr lang="en-US" altLang="zh-TW" dirty="0">
                <a:latin typeface="Times New Roman" panose="02020603050405020304" pitchFamily="18" charset="0"/>
                <a:cs typeface="Times New Roman" panose="02020603050405020304" pitchFamily="18" charset="0"/>
              </a:rPr>
              <a:t>are independent in </a:t>
            </a:r>
            <a:r>
              <a:rPr lang="en-US" altLang="zh-TW" dirty="0" smtClean="0">
                <a:latin typeface="Times New Roman" panose="02020603050405020304" pitchFamily="18" charset="0"/>
                <a:cs typeface="Times New Roman" panose="02020603050405020304" pitchFamily="18" charset="0"/>
              </a:rPr>
              <a:t>probability</a:t>
            </a:r>
            <a:r>
              <a:rPr lang="en-US" altLang="zh-TW" dirty="0">
                <a:latin typeface="Times New Roman" panose="02020603050405020304" pitchFamily="18" charset="0"/>
                <a:cs typeface="Times New Roman" panose="02020603050405020304" pitchFamily="18" charset="0"/>
              </a:rPr>
              <a:t>.</a:t>
            </a:r>
            <a:endParaRPr lang="en-US" altLang="zh-TW" dirty="0" smtClean="0">
              <a:latin typeface="Times New Roman" panose="02020603050405020304" pitchFamily="18" charset="0"/>
              <a:cs typeface="Times New Roman" panose="02020603050405020304" pitchFamily="18" charset="0"/>
            </a:endParaRPr>
          </a:p>
          <a:p>
            <a:pPr>
              <a:lnSpc>
                <a:spcPct val="150000"/>
              </a:lnSpc>
              <a:buFont typeface="Arial" panose="020B0604020202020204" pitchFamily="34" charset="0"/>
              <a:buChar char="•"/>
            </a:pPr>
            <a:endParaRPr lang="en-US" altLang="zh-TW" dirty="0" smtClean="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fld id="{D26938FE-873B-4BAB-A127-A5DBFF23FEF6}" type="slidenum">
              <a:rPr lang="zh-TW" altLang="en-US" smtClean="0"/>
              <a:pPr/>
              <a:t>16</a:t>
            </a:fld>
            <a:endParaRPr lang="zh-TW" altLang="en-US" dirty="0"/>
          </a:p>
        </p:txBody>
      </p:sp>
    </p:spTree>
    <p:extLst>
      <p:ext uri="{BB962C8B-B14F-4D97-AF65-F5344CB8AC3E}">
        <p14:creationId xmlns:p14="http://schemas.microsoft.com/office/powerpoint/2010/main" val="35602721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069848" y="623455"/>
            <a:ext cx="10058400" cy="5402972"/>
          </a:xfrm>
        </p:spPr>
        <p:txBody>
          <a:bodyPr>
            <a:normAutofit/>
          </a:bodyPr>
          <a:lstStyle/>
          <a:p>
            <a:pPr>
              <a:lnSpc>
                <a:spcPct val="150000"/>
              </a:lnSpc>
              <a:buFont typeface="Arial" panose="020B0604020202020204" pitchFamily="34" charset="0"/>
              <a:buChar char="•"/>
            </a:pPr>
            <a:r>
              <a:rPr lang="en-US" altLang="zh-TW" dirty="0">
                <a:latin typeface="Times New Roman" panose="02020603050405020304" pitchFamily="18" charset="0"/>
                <a:cs typeface="Times New Roman" panose="02020603050405020304" pitchFamily="18" charset="0"/>
              </a:rPr>
              <a:t>Third, the accumulation of loan balance depends on interest rate assumptions. </a:t>
            </a:r>
            <a:r>
              <a:rPr lang="en-US" altLang="zh-TW" dirty="0" smtClean="0">
                <a:latin typeface="Times New Roman" panose="02020603050405020304" pitchFamily="18" charset="0"/>
                <a:cs typeface="Times New Roman" panose="02020603050405020304" pitchFamily="18" charset="0"/>
              </a:rPr>
              <a:t>Unlike property </a:t>
            </a:r>
            <a:r>
              <a:rPr lang="en-US" altLang="zh-TW" dirty="0">
                <a:latin typeface="Times New Roman" panose="02020603050405020304" pitchFamily="18" charset="0"/>
                <a:cs typeface="Times New Roman" panose="02020603050405020304" pitchFamily="18" charset="0"/>
              </a:rPr>
              <a:t>appreciation rates, the structure of interest rate </a:t>
            </a:r>
            <a:r>
              <a:rPr lang="en-US" altLang="zh-TW" dirty="0" smtClean="0">
                <a:latin typeface="Times New Roman" panose="02020603050405020304" pitchFamily="18" charset="0"/>
                <a:cs typeface="Times New Roman" panose="02020603050405020304" pitchFamily="18" charset="0"/>
              </a:rPr>
              <a:t>behavior </a:t>
            </a:r>
            <a:r>
              <a:rPr lang="en-US" altLang="zh-TW" dirty="0">
                <a:latin typeface="Times New Roman" panose="02020603050405020304" pitchFamily="18" charset="0"/>
                <a:cs typeface="Times New Roman" panose="02020603050405020304" pitchFamily="18" charset="0"/>
              </a:rPr>
              <a:t>is well documented. </a:t>
            </a:r>
            <a:r>
              <a:rPr lang="en-US" altLang="zh-TW" dirty="0" smtClean="0">
                <a:latin typeface="Times New Roman" panose="02020603050405020304" pitchFamily="18" charset="0"/>
                <a:cs typeface="Times New Roman" panose="02020603050405020304" pitchFamily="18" charset="0"/>
              </a:rPr>
              <a:t>We </a:t>
            </a:r>
            <a:r>
              <a:rPr lang="en-US" altLang="zh-TW" dirty="0">
                <a:latin typeface="Times New Roman" panose="02020603050405020304" pitchFamily="18" charset="0"/>
                <a:cs typeface="Times New Roman" panose="02020603050405020304" pitchFamily="18" charset="0"/>
              </a:rPr>
              <a:t>distinguish between the following rates of interest: (</a:t>
            </a:r>
            <a:r>
              <a:rPr lang="en-US" altLang="zh-TW" dirty="0" err="1">
                <a:latin typeface="Times New Roman" panose="02020603050405020304" pitchFamily="18" charset="0"/>
                <a:cs typeface="Times New Roman" panose="02020603050405020304" pitchFamily="18" charset="0"/>
              </a:rPr>
              <a:t>i</a:t>
            </a:r>
            <a:r>
              <a:rPr lang="en-US" altLang="zh-TW" dirty="0">
                <a:latin typeface="Times New Roman" panose="02020603050405020304" pitchFamily="18" charset="0"/>
                <a:cs typeface="Times New Roman" panose="02020603050405020304" pitchFamily="18" charset="0"/>
              </a:rPr>
              <a:t>) cost of fund, denoted by r</a:t>
            </a:r>
            <a:r>
              <a:rPr lang="en-US" altLang="zh-TW" dirty="0" smtClean="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ii) discount rate for the loan and repayment cash flows, denoted by y; and (iii) </a:t>
            </a:r>
            <a:r>
              <a:rPr lang="en-US" altLang="zh-TW" dirty="0" smtClean="0">
                <a:latin typeface="Times New Roman" panose="02020603050405020304" pitchFamily="18" charset="0"/>
                <a:cs typeface="Times New Roman" panose="02020603050405020304" pitchFamily="18" charset="0"/>
              </a:rPr>
              <a:t>charged interest </a:t>
            </a:r>
            <a:r>
              <a:rPr lang="en-US" altLang="zh-TW" dirty="0">
                <a:latin typeface="Times New Roman" panose="02020603050405020304" pitchFamily="18" charset="0"/>
                <a:cs typeface="Times New Roman" panose="02020603050405020304" pitchFamily="18" charset="0"/>
              </a:rPr>
              <a:t>rate at which the loan balance accumulates, denoted by </a:t>
            </a:r>
            <a:r>
              <a:rPr lang="en-US" altLang="zh-TW" dirty="0" err="1">
                <a:latin typeface="Times New Roman" panose="02020603050405020304" pitchFamily="18" charset="0"/>
                <a:cs typeface="Times New Roman" panose="02020603050405020304" pitchFamily="18" charset="0"/>
              </a:rPr>
              <a:t>i</a:t>
            </a:r>
            <a:r>
              <a:rPr lang="en-US" altLang="zh-TW" dirty="0">
                <a:latin typeface="Times New Roman" panose="02020603050405020304" pitchFamily="18" charset="0"/>
                <a:cs typeface="Times New Roman" panose="02020603050405020304" pitchFamily="18" charset="0"/>
              </a:rPr>
              <a:t>. </a:t>
            </a:r>
            <a:endParaRPr lang="en-US" altLang="zh-TW" dirty="0" smtClean="0">
              <a:latin typeface="Times New Roman" panose="02020603050405020304" pitchFamily="18" charset="0"/>
              <a:cs typeface="Times New Roman" panose="02020603050405020304" pitchFamily="18" charset="0"/>
            </a:endParaRPr>
          </a:p>
          <a:p>
            <a:pPr>
              <a:lnSpc>
                <a:spcPct val="150000"/>
              </a:lnSpc>
              <a:buFont typeface="Arial" panose="020B0604020202020204" pitchFamily="34" charset="0"/>
              <a:buChar char="•"/>
            </a:pPr>
            <a:r>
              <a:rPr lang="en-US" altLang="zh-TW" dirty="0" smtClean="0">
                <a:latin typeface="Times New Roman" panose="02020603050405020304" pitchFamily="18" charset="0"/>
                <a:cs typeface="Times New Roman" panose="02020603050405020304" pitchFamily="18" charset="0"/>
              </a:rPr>
              <a:t>The </a:t>
            </a:r>
            <a:r>
              <a:rPr lang="en-US" altLang="zh-TW" dirty="0">
                <a:latin typeface="Times New Roman" panose="02020603050405020304" pitchFamily="18" charset="0"/>
                <a:cs typeface="Times New Roman" panose="02020603050405020304" pitchFamily="18" charset="0"/>
              </a:rPr>
              <a:t>cost of fund is </a:t>
            </a:r>
            <a:r>
              <a:rPr lang="en-US" altLang="zh-TW" dirty="0" smtClean="0">
                <a:latin typeface="Times New Roman" panose="02020603050405020304" pitchFamily="18" charset="0"/>
                <a:cs typeface="Times New Roman" panose="02020603050405020304" pitchFamily="18" charset="0"/>
              </a:rPr>
              <a:t>represented by </a:t>
            </a:r>
            <a:r>
              <a:rPr lang="en-US" altLang="zh-TW" dirty="0">
                <a:latin typeface="Times New Roman" panose="02020603050405020304" pitchFamily="18" charset="0"/>
                <a:cs typeface="Times New Roman" panose="02020603050405020304" pitchFamily="18" charset="0"/>
              </a:rPr>
              <a:t>the risk-free short-term rate of interest and is determined by model </a:t>
            </a:r>
            <a:r>
              <a:rPr lang="en-US" altLang="zh-TW" dirty="0" smtClean="0">
                <a:latin typeface="Times New Roman" panose="02020603050405020304" pitchFamily="18" charset="0"/>
                <a:cs typeface="Times New Roman" panose="02020603050405020304" pitchFamily="18" charset="0"/>
              </a:rPr>
              <a:t>assumptions. The </a:t>
            </a:r>
            <a:r>
              <a:rPr lang="en-US" altLang="zh-TW" dirty="0">
                <a:latin typeface="Times New Roman" panose="02020603050405020304" pitchFamily="18" charset="0"/>
                <a:cs typeface="Times New Roman" panose="02020603050405020304" pitchFamily="18" charset="0"/>
              </a:rPr>
              <a:t>discount rate reflects the risks commensurate with future repayments, while the </a:t>
            </a:r>
            <a:r>
              <a:rPr lang="en-US" altLang="zh-TW" dirty="0" smtClean="0">
                <a:latin typeface="Times New Roman" panose="02020603050405020304" pitchFamily="18" charset="0"/>
                <a:cs typeface="Times New Roman" panose="02020603050405020304" pitchFamily="18" charset="0"/>
              </a:rPr>
              <a:t>charged interest </a:t>
            </a:r>
            <a:r>
              <a:rPr lang="en-US" altLang="zh-TW" dirty="0">
                <a:latin typeface="Times New Roman" panose="02020603050405020304" pitchFamily="18" charset="0"/>
                <a:cs typeface="Times New Roman" panose="02020603050405020304" pitchFamily="18" charset="0"/>
              </a:rPr>
              <a:t>rate reflects the necessary profit margin on top of the risks undertaken. In the </a:t>
            </a:r>
            <a:r>
              <a:rPr lang="en-US" altLang="zh-TW" dirty="0" smtClean="0">
                <a:latin typeface="Times New Roman" panose="02020603050405020304" pitchFamily="18" charset="0"/>
                <a:cs typeface="Times New Roman" panose="02020603050405020304" pitchFamily="18" charset="0"/>
              </a:rPr>
              <a:t>following illustration</a:t>
            </a:r>
            <a:r>
              <a:rPr lang="en-US" altLang="zh-TW" dirty="0">
                <a:latin typeface="Times New Roman" panose="02020603050405020304" pitchFamily="18" charset="0"/>
                <a:cs typeface="Times New Roman" panose="02020603050405020304" pitchFamily="18" charset="0"/>
              </a:rPr>
              <a:t>, we assume y = r + 0.01 and </a:t>
            </a:r>
            <a:r>
              <a:rPr lang="en-US" altLang="zh-TW" dirty="0" err="1">
                <a:latin typeface="Times New Roman" panose="02020603050405020304" pitchFamily="18" charset="0"/>
                <a:cs typeface="Times New Roman" panose="02020603050405020304" pitchFamily="18" charset="0"/>
              </a:rPr>
              <a:t>i</a:t>
            </a:r>
            <a:r>
              <a:rPr lang="en-US" altLang="zh-TW" dirty="0">
                <a:latin typeface="Times New Roman" panose="02020603050405020304" pitchFamily="18" charset="0"/>
                <a:cs typeface="Times New Roman" panose="02020603050405020304" pitchFamily="18" charset="0"/>
              </a:rPr>
              <a:t> = r + </a:t>
            </a:r>
            <a:r>
              <a:rPr lang="en-US" altLang="zh-TW" dirty="0" smtClean="0">
                <a:latin typeface="Times New Roman" panose="02020603050405020304" pitchFamily="18" charset="0"/>
                <a:cs typeface="Times New Roman" panose="02020603050405020304" pitchFamily="18" charset="0"/>
              </a:rPr>
              <a:t>0.02.</a:t>
            </a:r>
          </a:p>
          <a:p>
            <a:pPr>
              <a:lnSpc>
                <a:spcPct val="150000"/>
              </a:lnSpc>
              <a:buFont typeface="Arial" panose="020B0604020202020204" pitchFamily="34" charset="0"/>
              <a:buChar char="•"/>
            </a:pPr>
            <a:r>
              <a:rPr lang="en-US" altLang="zh-TW" dirty="0" smtClean="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All interest rates are </a:t>
            </a:r>
            <a:r>
              <a:rPr lang="en-US" altLang="zh-TW" dirty="0" smtClean="0">
                <a:latin typeface="Times New Roman" panose="02020603050405020304" pitchFamily="18" charset="0"/>
                <a:cs typeface="Times New Roman" panose="02020603050405020304" pitchFamily="18" charset="0"/>
              </a:rPr>
              <a:t>assumed to </a:t>
            </a:r>
            <a:r>
              <a:rPr lang="en-US" altLang="zh-TW" dirty="0">
                <a:latin typeface="Times New Roman" panose="02020603050405020304" pitchFamily="18" charset="0"/>
                <a:cs typeface="Times New Roman" panose="02020603050405020304" pitchFamily="18" charset="0"/>
              </a:rPr>
              <a:t>compound monthly.</a:t>
            </a:r>
            <a:endParaRPr lang="en-US" altLang="zh-TW" dirty="0" smtClean="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fld id="{D26938FE-873B-4BAB-A127-A5DBFF23FEF6}" type="slidenum">
              <a:rPr lang="zh-TW" altLang="en-US" smtClean="0"/>
              <a:pPr/>
              <a:t>17</a:t>
            </a:fld>
            <a:endParaRPr lang="zh-TW" altLang="en-US" dirty="0"/>
          </a:p>
        </p:txBody>
      </p:sp>
    </p:spTree>
    <p:extLst>
      <p:ext uri="{BB962C8B-B14F-4D97-AF65-F5344CB8AC3E}">
        <p14:creationId xmlns:p14="http://schemas.microsoft.com/office/powerpoint/2010/main" val="156145500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069848" y="623455"/>
            <a:ext cx="10058400" cy="5402972"/>
          </a:xfrm>
        </p:spPr>
        <p:txBody>
          <a:bodyPr>
            <a:normAutofit/>
          </a:bodyPr>
          <a:lstStyle/>
          <a:p>
            <a:pPr>
              <a:lnSpc>
                <a:spcPct val="150000"/>
              </a:lnSpc>
              <a:buFont typeface="Arial" panose="020B0604020202020204" pitchFamily="34" charset="0"/>
              <a:buChar char="•"/>
            </a:pPr>
            <a:r>
              <a:rPr lang="en-US" altLang="zh-TW" dirty="0">
                <a:latin typeface="Times New Roman" panose="02020603050405020304" pitchFamily="18" charset="0"/>
                <a:cs typeface="Times New Roman" panose="02020603050405020304" pitchFamily="18" charset="0"/>
              </a:rPr>
              <a:t>We consider the following interest rate environments: fixed interest rate </a:t>
            </a:r>
            <a:r>
              <a:rPr lang="en-US" altLang="zh-TW" dirty="0" smtClean="0">
                <a:latin typeface="Times New Roman" panose="02020603050405020304" pitchFamily="18" charset="0"/>
                <a:cs typeface="Times New Roman" panose="02020603050405020304" pitchFamily="18" charset="0"/>
              </a:rPr>
              <a:t>environment and </a:t>
            </a:r>
            <a:r>
              <a:rPr lang="en-US" altLang="zh-TW" dirty="0">
                <a:latin typeface="Times New Roman" panose="02020603050405020304" pitchFamily="18" charset="0"/>
                <a:cs typeface="Times New Roman" panose="02020603050405020304" pitchFamily="18" charset="0"/>
              </a:rPr>
              <a:t>variable interest rate environment. In the fixed interest rate environment we use </a:t>
            </a:r>
            <a:r>
              <a:rPr lang="en-US" altLang="zh-TW" dirty="0" smtClean="0">
                <a:latin typeface="Times New Roman" panose="02020603050405020304" pitchFamily="18" charset="0"/>
                <a:cs typeface="Times New Roman" panose="02020603050405020304" pitchFamily="18" charset="0"/>
              </a:rPr>
              <a:t>the long-run </a:t>
            </a:r>
            <a:r>
              <a:rPr lang="en-US" altLang="zh-TW" dirty="0">
                <a:latin typeface="Times New Roman" panose="02020603050405020304" pitchFamily="18" charset="0"/>
                <a:cs typeface="Times New Roman" panose="02020603050405020304" pitchFamily="18" charset="0"/>
              </a:rPr>
              <a:t>average to represent all future interest rates. Thus; in particular, </a:t>
            </a:r>
            <a:r>
              <a:rPr lang="en-US" altLang="zh-TW" dirty="0" err="1">
                <a:latin typeface="Times New Roman" panose="02020603050405020304" pitchFamily="18" charset="0"/>
                <a:cs typeface="Times New Roman" panose="02020603050405020304" pitchFamily="18" charset="0"/>
              </a:rPr>
              <a:t>i</a:t>
            </a:r>
            <a:r>
              <a:rPr lang="en-US" altLang="zh-TW" dirty="0">
                <a:latin typeface="Times New Roman" panose="02020603050405020304" pitchFamily="18" charset="0"/>
                <a:cs typeface="Times New Roman" panose="02020603050405020304" pitchFamily="18" charset="0"/>
              </a:rPr>
              <a:t> remains </a:t>
            </a:r>
            <a:r>
              <a:rPr lang="en-US" altLang="zh-TW" dirty="0" smtClean="0">
                <a:latin typeface="Times New Roman" panose="02020603050405020304" pitchFamily="18" charset="0"/>
                <a:cs typeface="Times New Roman" panose="02020603050405020304" pitchFamily="18" charset="0"/>
              </a:rPr>
              <a:t>unchanged for </a:t>
            </a:r>
            <a:r>
              <a:rPr lang="en-US" altLang="zh-TW" dirty="0">
                <a:latin typeface="Times New Roman" panose="02020603050405020304" pitchFamily="18" charset="0"/>
                <a:cs typeface="Times New Roman" panose="02020603050405020304" pitchFamily="18" charset="0"/>
              </a:rPr>
              <a:t>the term of the reverse mortgage. </a:t>
            </a:r>
            <a:r>
              <a:rPr lang="en-US" altLang="zh-TW" dirty="0" smtClean="0">
                <a:latin typeface="Times New Roman" panose="02020603050405020304" pitchFamily="18" charset="0"/>
                <a:cs typeface="Times New Roman" panose="02020603050405020304" pitchFamily="18" charset="0"/>
              </a:rPr>
              <a:t>Using </a:t>
            </a:r>
            <a:r>
              <a:rPr lang="en-US" altLang="zh-TW" dirty="0">
                <a:latin typeface="Times New Roman" panose="02020603050405020304" pitchFamily="18" charset="0"/>
                <a:cs typeface="Times New Roman" panose="02020603050405020304" pitchFamily="18" charset="0"/>
              </a:rPr>
              <a:t>the results reported in </a:t>
            </a:r>
            <a:r>
              <a:rPr lang="en-US" altLang="zh-TW" dirty="0" err="1">
                <a:latin typeface="Times New Roman" panose="02020603050405020304" pitchFamily="18" charset="0"/>
                <a:cs typeface="Times New Roman" panose="02020603050405020304" pitchFamily="18" charset="0"/>
              </a:rPr>
              <a:t>Tse</a:t>
            </a:r>
            <a:r>
              <a:rPr lang="en-US" altLang="zh-TW" dirty="0">
                <a:latin typeface="Times New Roman" panose="02020603050405020304" pitchFamily="18" charset="0"/>
                <a:cs typeface="Times New Roman" panose="02020603050405020304" pitchFamily="18" charset="0"/>
              </a:rPr>
              <a:t> (1994) </a:t>
            </a:r>
            <a:r>
              <a:rPr lang="en-US" altLang="zh-TW" dirty="0" smtClean="0">
                <a:latin typeface="Times New Roman" panose="02020603050405020304" pitchFamily="18" charset="0"/>
                <a:cs typeface="Times New Roman" panose="02020603050405020304" pitchFamily="18" charset="0"/>
              </a:rPr>
              <a:t>we assume </a:t>
            </a:r>
            <a:r>
              <a:rPr lang="en-US" altLang="zh-TW" dirty="0">
                <a:latin typeface="Times New Roman" panose="02020603050405020304" pitchFamily="18" charset="0"/>
                <a:cs typeface="Times New Roman" panose="02020603050405020304" pitchFamily="18" charset="0"/>
              </a:rPr>
              <a:t>r = </a:t>
            </a:r>
            <a:r>
              <a:rPr lang="en-US" altLang="zh-TW" dirty="0" smtClean="0">
                <a:latin typeface="Times New Roman" panose="02020603050405020304" pitchFamily="18" charset="0"/>
                <a:cs typeface="Times New Roman" panose="02020603050405020304" pitchFamily="18" charset="0"/>
              </a:rPr>
              <a:t>0.06.</a:t>
            </a:r>
          </a:p>
        </p:txBody>
      </p:sp>
      <p:sp>
        <p:nvSpPr>
          <p:cNvPr id="4" name="投影片編號版面配置區 3"/>
          <p:cNvSpPr>
            <a:spLocks noGrp="1"/>
          </p:cNvSpPr>
          <p:nvPr>
            <p:ph type="sldNum" sz="quarter" idx="12"/>
          </p:nvPr>
        </p:nvSpPr>
        <p:spPr/>
        <p:txBody>
          <a:bodyPr/>
          <a:lstStyle/>
          <a:p>
            <a:fld id="{D26938FE-873B-4BAB-A127-A5DBFF23FEF6}" type="slidenum">
              <a:rPr lang="zh-TW" altLang="en-US" smtClean="0"/>
              <a:pPr/>
              <a:t>18</a:t>
            </a:fld>
            <a:endParaRPr lang="zh-TW" altLang="en-US" dirty="0"/>
          </a:p>
        </p:txBody>
      </p:sp>
    </p:spTree>
    <p:extLst>
      <p:ext uri="{BB962C8B-B14F-4D97-AF65-F5344CB8AC3E}">
        <p14:creationId xmlns:p14="http://schemas.microsoft.com/office/powerpoint/2010/main" val="330256060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內容版面配置區 3"/>
          <p:cNvGraphicFramePr>
            <a:graphicFrameLocks noGrp="1"/>
          </p:cNvGraphicFramePr>
          <p:nvPr>
            <p:ph idx="1"/>
          </p:nvPr>
        </p:nvGraphicFramePr>
        <p:xfrm>
          <a:off x="3010918" y="483200"/>
          <a:ext cx="6064070" cy="5865839"/>
        </p:xfrm>
        <a:graphic>
          <a:graphicData uri="http://schemas.openxmlformats.org/drawingml/2006/table">
            <a:tbl>
              <a:tblPr firstRow="1" bandRow="1">
                <a:tableStyleId>{616DA210-FB5B-4158-B5E0-FEB733F419BA}</a:tableStyleId>
              </a:tblPr>
              <a:tblGrid>
                <a:gridCol w="3032035"/>
                <a:gridCol w="3032035"/>
              </a:tblGrid>
              <a:tr h="837977">
                <a:tc>
                  <a:txBody>
                    <a:bodyPr/>
                    <a:lstStyle/>
                    <a:p>
                      <a:pPr algn="ctr"/>
                      <a:r>
                        <a:rPr lang="en-US" altLang="zh-TW" sz="2500" b="1" i="1" dirty="0" smtClean="0">
                          <a:latin typeface="Cambria Math" pitchFamily="18" charset="0"/>
                          <a:ea typeface="Cambria Math" pitchFamily="18" charset="0"/>
                        </a:rPr>
                        <a:t>f</a:t>
                      </a:r>
                      <a:endParaRPr lang="zh-TW" altLang="en-US" sz="2500" b="1" i="1" dirty="0">
                        <a:latin typeface="Cambria Math" pitchFamily="18" charset="0"/>
                      </a:endParaRPr>
                    </a:p>
                  </a:txBody>
                  <a:tcPr/>
                </a:tc>
                <a:tc>
                  <a:txBody>
                    <a:bodyPr/>
                    <a:lstStyle/>
                    <a:p>
                      <a:r>
                        <a:rPr lang="en-US" altLang="zh-TW" sz="1800" b="0" dirty="0" smtClean="0">
                          <a:latin typeface="Times New Roman" pitchFamily="18" charset="0"/>
                          <a:cs typeface="Times New Roman" pitchFamily="18" charset="0"/>
                        </a:rPr>
                        <a:t>Origination fee</a:t>
                      </a:r>
                      <a:endParaRPr lang="zh-TW" altLang="en-US" sz="1800" b="0" dirty="0">
                        <a:latin typeface="Times New Roman" pitchFamily="18" charset="0"/>
                        <a:cs typeface="Times New Roman" pitchFamily="18" charset="0"/>
                      </a:endParaRPr>
                    </a:p>
                  </a:txBody>
                  <a:tcPr/>
                </a:tc>
              </a:tr>
              <a:tr h="837977">
                <a:tc>
                  <a:txBody>
                    <a:bodyPr/>
                    <a:lstStyle/>
                    <a:p>
                      <a:pPr algn="ctr"/>
                      <a:r>
                        <a:rPr lang="en-US" altLang="zh-TW" sz="2500" b="1" i="1" dirty="0" smtClean="0">
                          <a:latin typeface="Cambria Math" pitchFamily="18" charset="0"/>
                          <a:ea typeface="Cambria Math" pitchFamily="18" charset="0"/>
                        </a:rPr>
                        <a:t>c</a:t>
                      </a:r>
                      <a:endParaRPr lang="zh-TW" altLang="en-US" sz="2500" b="1" i="1" dirty="0">
                        <a:latin typeface="Cambria Math" pitchFamily="18" charset="0"/>
                      </a:endParaRPr>
                    </a:p>
                  </a:txBody>
                  <a:tcPr/>
                </a:tc>
                <a:tc>
                  <a:txBody>
                    <a:bodyPr/>
                    <a:lstStyle/>
                    <a:p>
                      <a:r>
                        <a:rPr lang="en-US" altLang="zh-TW" sz="1800" b="0" dirty="0" smtClean="0">
                          <a:latin typeface="Times New Roman" pitchFamily="18" charset="0"/>
                          <a:cs typeface="Times New Roman" pitchFamily="18" charset="0"/>
                        </a:rPr>
                        <a:t>Transaction</a:t>
                      </a:r>
                      <a:r>
                        <a:rPr lang="en-US" altLang="zh-TW" sz="1800" b="0" baseline="0" dirty="0" smtClean="0">
                          <a:latin typeface="Times New Roman" pitchFamily="18" charset="0"/>
                          <a:cs typeface="Times New Roman" pitchFamily="18" charset="0"/>
                        </a:rPr>
                        <a:t> cost</a:t>
                      </a:r>
                      <a:endParaRPr lang="zh-TW" altLang="en-US" sz="1800" b="0" dirty="0">
                        <a:latin typeface="Times New Roman" pitchFamily="18" charset="0"/>
                        <a:cs typeface="Times New Roman" pitchFamily="18" charset="0"/>
                      </a:endParaRPr>
                    </a:p>
                  </a:txBody>
                  <a:tcPr/>
                </a:tc>
              </a:tr>
              <a:tr h="837977">
                <a:tc>
                  <a:txBody>
                    <a:bodyPr/>
                    <a:lstStyle/>
                    <a:p>
                      <a:pPr algn="ctr"/>
                      <a:r>
                        <a:rPr lang="en-US" altLang="zh-TW" sz="2500" b="1" i="1" dirty="0" smtClean="0">
                          <a:latin typeface="Cambria Math" pitchFamily="18" charset="0"/>
                          <a:ea typeface="Cambria Math" pitchFamily="18" charset="0"/>
                        </a:rPr>
                        <a:t>p</a:t>
                      </a:r>
                      <a:endParaRPr lang="zh-TW" altLang="en-US" sz="2500" b="1" i="1" dirty="0">
                        <a:latin typeface="Cambria Math" pitchFamily="18" charset="0"/>
                      </a:endParaRPr>
                    </a:p>
                  </a:txBody>
                  <a:tcPr/>
                </a:tc>
                <a:tc>
                  <a:txBody>
                    <a:bodyPr/>
                    <a:lstStyle/>
                    <a:p>
                      <a:r>
                        <a:rPr lang="en-US" altLang="zh-TW" sz="1800" b="0" dirty="0" smtClean="0">
                          <a:latin typeface="Times New Roman" pitchFamily="18" charset="0"/>
                          <a:cs typeface="Times New Roman" pitchFamily="18" charset="0"/>
                        </a:rPr>
                        <a:t>Property</a:t>
                      </a:r>
                      <a:r>
                        <a:rPr lang="en-US" altLang="zh-TW" sz="1800" b="0" baseline="0" dirty="0" smtClean="0">
                          <a:latin typeface="Times New Roman" pitchFamily="18" charset="0"/>
                          <a:cs typeface="Times New Roman" pitchFamily="18" charset="0"/>
                        </a:rPr>
                        <a:t> value</a:t>
                      </a:r>
                      <a:endParaRPr lang="zh-TW" altLang="en-US" sz="1800" b="0" dirty="0">
                        <a:latin typeface="Times New Roman" pitchFamily="18" charset="0"/>
                        <a:cs typeface="Times New Roman" pitchFamily="18" charset="0"/>
                      </a:endParaRPr>
                    </a:p>
                  </a:txBody>
                  <a:tcPr/>
                </a:tc>
              </a:tr>
              <a:tr h="837977">
                <a:tc>
                  <a:txBody>
                    <a:bodyPr/>
                    <a:lstStyle/>
                    <a:p>
                      <a:pPr algn="ctr"/>
                      <a:r>
                        <a:rPr lang="en-US" altLang="zh-TW" sz="2500" b="1" i="1" dirty="0" smtClean="0">
                          <a:latin typeface="Cambria Math" pitchFamily="18" charset="0"/>
                          <a:ea typeface="Cambria Math" pitchFamily="18" charset="0"/>
                        </a:rPr>
                        <a:t>a</a:t>
                      </a:r>
                      <a:endParaRPr lang="zh-TW" altLang="en-US" sz="2500" b="1" i="1" dirty="0">
                        <a:latin typeface="Cambria Math" pitchFamily="18" charset="0"/>
                      </a:endParaRPr>
                    </a:p>
                  </a:txBody>
                  <a:tcPr/>
                </a:tc>
                <a:tc>
                  <a:txBody>
                    <a:bodyPr/>
                    <a:lstStyle/>
                    <a:p>
                      <a:r>
                        <a:rPr lang="en-US" altLang="zh-TW" sz="1800" b="0" dirty="0" smtClean="0">
                          <a:latin typeface="Times New Roman" pitchFamily="18" charset="0"/>
                          <a:cs typeface="Times New Roman" pitchFamily="18" charset="0"/>
                        </a:rPr>
                        <a:t>Appreciation</a:t>
                      </a:r>
                      <a:r>
                        <a:rPr lang="en-US" altLang="zh-TW" sz="1800" b="0" baseline="0" dirty="0" smtClean="0">
                          <a:latin typeface="Times New Roman" pitchFamily="18" charset="0"/>
                          <a:cs typeface="Times New Roman" pitchFamily="18" charset="0"/>
                        </a:rPr>
                        <a:t> rate</a:t>
                      </a:r>
                      <a:endParaRPr lang="zh-TW" altLang="en-US" sz="1800" b="0" dirty="0">
                        <a:latin typeface="Times New Roman" pitchFamily="18" charset="0"/>
                        <a:cs typeface="Times New Roman" pitchFamily="18" charset="0"/>
                      </a:endParaRPr>
                    </a:p>
                  </a:txBody>
                  <a:tcPr/>
                </a:tc>
              </a:tr>
              <a:tr h="837977">
                <a:tc>
                  <a:txBody>
                    <a:bodyPr/>
                    <a:lstStyle/>
                    <a:p>
                      <a:pPr algn="ctr"/>
                      <a:r>
                        <a:rPr lang="en-US" altLang="zh-TW" sz="2500" b="1" i="1" dirty="0" smtClean="0">
                          <a:latin typeface="Cambria Math" pitchFamily="18" charset="0"/>
                          <a:ea typeface="Cambria Math" pitchFamily="18" charset="0"/>
                        </a:rPr>
                        <a:t>r</a:t>
                      </a:r>
                      <a:endParaRPr lang="zh-TW" altLang="en-US" sz="2500" b="1" i="1" dirty="0">
                        <a:latin typeface="Cambria Math" pitchFamily="18" charset="0"/>
                      </a:endParaRPr>
                    </a:p>
                  </a:txBody>
                  <a:tcPr/>
                </a:tc>
                <a:tc>
                  <a:txBody>
                    <a:bodyPr/>
                    <a:lstStyle/>
                    <a:p>
                      <a:r>
                        <a:rPr lang="en-US" altLang="zh-TW" sz="1800" b="0" dirty="0" smtClean="0">
                          <a:latin typeface="Times New Roman" pitchFamily="18" charset="0"/>
                          <a:cs typeface="Times New Roman" pitchFamily="18" charset="0"/>
                        </a:rPr>
                        <a:t>Cost of fund</a:t>
                      </a:r>
                      <a:endParaRPr lang="zh-TW" altLang="en-US" sz="1800" b="0" dirty="0">
                        <a:latin typeface="Times New Roman" pitchFamily="18" charset="0"/>
                        <a:cs typeface="Times New Roman" pitchFamily="18" charset="0"/>
                      </a:endParaRPr>
                    </a:p>
                  </a:txBody>
                  <a:tcPr/>
                </a:tc>
              </a:tr>
              <a:tr h="837977">
                <a:tc>
                  <a:txBody>
                    <a:bodyPr/>
                    <a:lstStyle/>
                    <a:p>
                      <a:pPr algn="ctr"/>
                      <a:r>
                        <a:rPr lang="en-US" altLang="zh-TW" sz="2500" b="1" i="1" dirty="0" smtClean="0">
                          <a:latin typeface="Cambria Math" pitchFamily="18" charset="0"/>
                          <a:ea typeface="Cambria Math" pitchFamily="18" charset="0"/>
                        </a:rPr>
                        <a:t>y</a:t>
                      </a:r>
                      <a:endParaRPr lang="zh-TW" altLang="en-US" sz="2500" b="1" i="1" dirty="0">
                        <a:latin typeface="Cambria Math" pitchFamily="18" charset="0"/>
                      </a:endParaRPr>
                    </a:p>
                  </a:txBody>
                  <a:tcPr/>
                </a:tc>
                <a:tc>
                  <a:txBody>
                    <a:bodyPr/>
                    <a:lstStyle/>
                    <a:p>
                      <a:r>
                        <a:rPr lang="en-US" altLang="zh-TW" sz="1800" b="0" dirty="0" smtClean="0">
                          <a:latin typeface="Times New Roman" pitchFamily="18" charset="0"/>
                          <a:cs typeface="Times New Roman" pitchFamily="18" charset="0"/>
                        </a:rPr>
                        <a:t>Discount rate</a:t>
                      </a:r>
                      <a:endParaRPr lang="zh-TW" altLang="en-US" sz="1800" b="0" dirty="0">
                        <a:latin typeface="Times New Roman" pitchFamily="18" charset="0"/>
                        <a:cs typeface="Times New Roman" pitchFamily="18" charset="0"/>
                      </a:endParaRPr>
                    </a:p>
                  </a:txBody>
                  <a:tcPr/>
                </a:tc>
              </a:tr>
              <a:tr h="837977">
                <a:tc>
                  <a:txBody>
                    <a:bodyPr/>
                    <a:lstStyle/>
                    <a:p>
                      <a:pPr algn="ctr"/>
                      <a:r>
                        <a:rPr lang="en-US" altLang="zh-TW" sz="2500" b="1" i="1" dirty="0" err="1" smtClean="0">
                          <a:latin typeface="Cambria Math" pitchFamily="18" charset="0"/>
                          <a:ea typeface="Cambria Math" pitchFamily="18" charset="0"/>
                        </a:rPr>
                        <a:t>i</a:t>
                      </a:r>
                      <a:endParaRPr lang="zh-TW" altLang="en-US" sz="2500" b="1" i="1" dirty="0">
                        <a:latin typeface="Cambria Math" pitchFamily="18" charset="0"/>
                      </a:endParaRPr>
                    </a:p>
                  </a:txBody>
                  <a:tcPr/>
                </a:tc>
                <a:tc>
                  <a:txBody>
                    <a:bodyPr/>
                    <a:lstStyle/>
                    <a:p>
                      <a:r>
                        <a:rPr lang="en-US" altLang="zh-TW" sz="1800" b="0" dirty="0" smtClean="0">
                          <a:latin typeface="Times New Roman" pitchFamily="18" charset="0"/>
                          <a:cs typeface="Times New Roman" pitchFamily="18" charset="0"/>
                        </a:rPr>
                        <a:t>Charged</a:t>
                      </a:r>
                      <a:r>
                        <a:rPr lang="en-US" altLang="zh-TW" sz="1800" b="0" baseline="0" dirty="0" smtClean="0">
                          <a:latin typeface="Times New Roman" pitchFamily="18" charset="0"/>
                          <a:cs typeface="Times New Roman" pitchFamily="18" charset="0"/>
                        </a:rPr>
                        <a:t> interest rate</a:t>
                      </a:r>
                      <a:endParaRPr lang="zh-TW" altLang="en-US" sz="1800" b="0" dirty="0">
                        <a:latin typeface="Times New Roman" pitchFamily="18" charset="0"/>
                        <a:cs typeface="Times New Roman" pitchFamily="18" charset="0"/>
                      </a:endParaRPr>
                    </a:p>
                  </a:txBody>
                  <a:tcPr/>
                </a:tc>
              </a:tr>
            </a:tbl>
          </a:graphicData>
        </a:graphic>
      </p:graphicFrame>
    </p:spTree>
    <p:extLst>
      <p:ext uri="{BB962C8B-B14F-4D97-AF65-F5344CB8AC3E}">
        <p14:creationId xmlns:p14="http://schemas.microsoft.com/office/powerpoint/2010/main" val="2297229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en-US" altLang="zh-TW" b="1" dirty="0" smtClean="0">
                <a:latin typeface="Cambria Math" panose="02040503050406030204" pitchFamily="18" charset="0"/>
                <a:ea typeface="Cambria Math" panose="02040503050406030204" pitchFamily="18" charset="0"/>
              </a:rPr>
              <a:t>outline</a:t>
            </a:r>
            <a:endParaRPr lang="zh-TW" altLang="en-US" b="1" dirty="0">
              <a:latin typeface="Cambria Math" panose="02040503050406030204" pitchFamily="18" charset="0"/>
            </a:endParaRPr>
          </a:p>
        </p:txBody>
      </p:sp>
      <p:sp>
        <p:nvSpPr>
          <p:cNvPr id="3" name="內容版面配置區 2"/>
          <p:cNvSpPr>
            <a:spLocks noGrp="1"/>
          </p:cNvSpPr>
          <p:nvPr>
            <p:ph idx="1"/>
          </p:nvPr>
        </p:nvSpPr>
        <p:spPr>
          <a:xfrm>
            <a:off x="1069848" y="1652155"/>
            <a:ext cx="10058400" cy="4985754"/>
          </a:xfrm>
        </p:spPr>
        <p:txBody>
          <a:bodyPr>
            <a:normAutofit/>
          </a:bodyPr>
          <a:lstStyle/>
          <a:p>
            <a:pPr>
              <a:lnSpc>
                <a:spcPct val="150000"/>
              </a:lnSpc>
              <a:buFont typeface="Arial" panose="020B0604020202020204" pitchFamily="34" charset="0"/>
              <a:buChar char="•"/>
            </a:pPr>
            <a:endParaRPr lang="en-US" altLang="zh-TW" sz="2500" b="1" dirty="0" smtClean="0">
              <a:latin typeface="Times New Roman" panose="02020603050405020304" pitchFamily="18" charset="0"/>
              <a:cs typeface="Times New Roman" panose="02020603050405020304" pitchFamily="18" charset="0"/>
            </a:endParaRPr>
          </a:p>
          <a:p>
            <a:pPr>
              <a:lnSpc>
                <a:spcPct val="150000"/>
              </a:lnSpc>
              <a:buFont typeface="Arial" panose="020B0604020202020204" pitchFamily="34" charset="0"/>
              <a:buChar char="•"/>
            </a:pPr>
            <a:r>
              <a:rPr lang="en-US" altLang="zh-TW" sz="2500" b="1" dirty="0" smtClean="0">
                <a:latin typeface="Times New Roman" panose="02020603050405020304" pitchFamily="18" charset="0"/>
                <a:cs typeface="Times New Roman" panose="02020603050405020304" pitchFamily="18" charset="0"/>
              </a:rPr>
              <a:t>Characteristics of Reverse Mortgages</a:t>
            </a:r>
          </a:p>
          <a:p>
            <a:pPr>
              <a:lnSpc>
                <a:spcPct val="150000"/>
              </a:lnSpc>
              <a:buNone/>
            </a:pPr>
            <a:endParaRPr lang="en-US" altLang="zh-TW" sz="2500" b="1" dirty="0" smtClean="0">
              <a:latin typeface="Times New Roman" panose="02020603050405020304" pitchFamily="18" charset="0"/>
              <a:cs typeface="Times New Roman" panose="02020603050405020304" pitchFamily="18" charset="0"/>
            </a:endParaRPr>
          </a:p>
          <a:p>
            <a:pPr>
              <a:lnSpc>
                <a:spcPct val="150000"/>
              </a:lnSpc>
              <a:buFont typeface="Arial" panose="020B0604020202020204" pitchFamily="34" charset="0"/>
              <a:buChar char="•"/>
            </a:pPr>
            <a:r>
              <a:rPr lang="en-US" altLang="zh-TW" sz="2500" b="1" dirty="0" smtClean="0">
                <a:latin typeface="Times New Roman" panose="02020603050405020304" pitchFamily="18" charset="0"/>
                <a:cs typeface="Times New Roman" panose="02020603050405020304" pitchFamily="18" charset="0"/>
              </a:rPr>
              <a:t>Analysis of Reverse Mortgages</a:t>
            </a:r>
          </a:p>
          <a:p>
            <a:pPr lvl="1">
              <a:lnSpc>
                <a:spcPct val="150000"/>
              </a:lnSpc>
              <a:buFont typeface="Arial" panose="020B0604020202020204" pitchFamily="34" charset="0"/>
              <a:buChar char="•"/>
            </a:pPr>
            <a:endParaRPr lang="en-US" altLang="zh-TW" sz="2300" b="1" dirty="0">
              <a:latin typeface="Times New Roman" panose="02020603050405020304" pitchFamily="18" charset="0"/>
              <a:cs typeface="Times New Roman" panose="02020603050405020304" pitchFamily="18" charset="0"/>
            </a:endParaRPr>
          </a:p>
          <a:p>
            <a:pPr>
              <a:lnSpc>
                <a:spcPct val="150000"/>
              </a:lnSpc>
              <a:buFont typeface="Wingdings" panose="05000000000000000000" pitchFamily="2" charset="2"/>
              <a:buChar char="ü"/>
            </a:pPr>
            <a:endParaRPr lang="en-US" altLang="zh-TW" dirty="0" smtClean="0">
              <a:latin typeface="Times New Roman" panose="02020603050405020304" pitchFamily="18" charset="0"/>
              <a:cs typeface="Times New Roman" panose="02020603050405020304" pitchFamily="18" charset="0"/>
            </a:endParaRPr>
          </a:p>
          <a:p>
            <a:pPr>
              <a:lnSpc>
                <a:spcPct val="150000"/>
              </a:lnSpc>
              <a:buFont typeface="Wingdings" panose="05000000000000000000" pitchFamily="2" charset="2"/>
              <a:buChar char="ü"/>
            </a:pPr>
            <a:endParaRPr lang="en-US" altLang="zh-TW" dirty="0">
              <a:latin typeface="Times New Roman" panose="02020603050405020304" pitchFamily="18" charset="0"/>
              <a:cs typeface="Times New Roman" panose="02020603050405020304" pitchFamily="18" charset="0"/>
            </a:endParaRPr>
          </a:p>
          <a:p>
            <a:pPr>
              <a:lnSpc>
                <a:spcPct val="150000"/>
              </a:lnSpc>
              <a:buFont typeface="Wingdings" panose="05000000000000000000" pitchFamily="2" charset="2"/>
              <a:buChar char="ü"/>
            </a:pPr>
            <a:endParaRPr lang="en-US" altLang="zh-TW" dirty="0" smtClean="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fld id="{D26938FE-873B-4BAB-A127-A5DBFF23FEF6}" type="slidenum">
              <a:rPr lang="zh-TW" altLang="en-US" smtClean="0"/>
              <a:pPr/>
              <a:t>2</a:t>
            </a:fld>
            <a:endParaRPr lang="zh-TW" altLang="en-US" dirty="0"/>
          </a:p>
        </p:txBody>
      </p:sp>
    </p:spTree>
    <p:extLst>
      <p:ext uri="{BB962C8B-B14F-4D97-AF65-F5344CB8AC3E}">
        <p14:creationId xmlns:p14="http://schemas.microsoft.com/office/powerpoint/2010/main" val="7967216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noRot="1" noChangeAspect="1" noMove="1" noResize="1" noEditPoints="1" noAdjustHandles="1" noChangeArrowheads="1" noChangeShapeType="1" noTextEdit="1"/>
          </p:cNvSpPr>
          <p:nvPr>
            <p:ph idx="1"/>
          </p:nvPr>
        </p:nvSpPr>
        <p:spPr>
          <a:xfrm>
            <a:off x="1069848" y="623455"/>
            <a:ext cx="10058400" cy="5402972"/>
          </a:xfrm>
          <a:blipFill rotWithShape="0">
            <a:blip r:embed="rId2"/>
            <a:stretch>
              <a:fillRect l="-303"/>
            </a:stretch>
          </a:blipFill>
        </p:spPr>
        <p:txBody>
          <a:bodyPr/>
          <a:lstStyle/>
          <a:p>
            <a:pPr>
              <a:buNone/>
            </a:pPr>
            <a:endParaRPr lang="zh-TW" altLang="en-US" dirty="0">
              <a:noFill/>
            </a:endParaRPr>
          </a:p>
        </p:txBody>
      </p:sp>
      <p:sp>
        <p:nvSpPr>
          <p:cNvPr id="4" name="投影片編號版面配置區 3"/>
          <p:cNvSpPr>
            <a:spLocks noGrp="1"/>
          </p:cNvSpPr>
          <p:nvPr>
            <p:ph type="sldNum" sz="quarter" idx="12"/>
          </p:nvPr>
        </p:nvSpPr>
        <p:spPr/>
        <p:txBody>
          <a:bodyPr/>
          <a:lstStyle/>
          <a:p>
            <a:fld id="{D26938FE-873B-4BAB-A127-A5DBFF23FEF6}" type="slidenum">
              <a:rPr lang="zh-TW" altLang="en-US" smtClean="0"/>
              <a:pPr/>
              <a:t>20</a:t>
            </a:fld>
            <a:endParaRPr lang="zh-TW" altLang="en-US" dirty="0"/>
          </a:p>
        </p:txBody>
      </p:sp>
    </p:spTree>
    <p:extLst>
      <p:ext uri="{BB962C8B-B14F-4D97-AF65-F5344CB8AC3E}">
        <p14:creationId xmlns:p14="http://schemas.microsoft.com/office/powerpoint/2010/main" val="42121163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noRot="1" noChangeAspect="1" noMove="1" noResize="1" noEditPoints="1" noAdjustHandles="1" noChangeArrowheads="1" noChangeShapeType="1" noTextEdit="1"/>
          </p:cNvSpPr>
          <p:nvPr>
            <p:ph idx="1"/>
          </p:nvPr>
        </p:nvSpPr>
        <p:spPr>
          <a:xfrm>
            <a:off x="1069848" y="623455"/>
            <a:ext cx="10058400" cy="5402972"/>
          </a:xfrm>
          <a:blipFill rotWithShape="0">
            <a:blip r:embed="rId2"/>
            <a:stretch>
              <a:fillRect l="-303" r="-1091"/>
            </a:stretch>
          </a:blipFill>
        </p:spPr>
        <p:txBody>
          <a:bodyPr/>
          <a:lstStyle/>
          <a:p>
            <a:pPr>
              <a:buNone/>
            </a:pPr>
            <a:r>
              <a:rPr lang="zh-TW" altLang="en-US" dirty="0">
                <a:noFill/>
              </a:rPr>
              <a:t> </a:t>
            </a:r>
          </a:p>
        </p:txBody>
      </p:sp>
      <p:sp>
        <p:nvSpPr>
          <p:cNvPr id="4" name="投影片編號版面配置區 3"/>
          <p:cNvSpPr>
            <a:spLocks noGrp="1"/>
          </p:cNvSpPr>
          <p:nvPr>
            <p:ph type="sldNum" sz="quarter" idx="12"/>
          </p:nvPr>
        </p:nvSpPr>
        <p:spPr/>
        <p:txBody>
          <a:bodyPr/>
          <a:lstStyle/>
          <a:p>
            <a:fld id="{D26938FE-873B-4BAB-A127-A5DBFF23FEF6}" type="slidenum">
              <a:rPr lang="zh-TW" altLang="en-US" smtClean="0"/>
              <a:pPr/>
              <a:t>21</a:t>
            </a:fld>
            <a:endParaRPr lang="zh-TW" altLang="en-US" dirty="0"/>
          </a:p>
        </p:txBody>
      </p:sp>
    </p:spTree>
    <p:extLst>
      <p:ext uri="{BB962C8B-B14F-4D97-AF65-F5344CB8AC3E}">
        <p14:creationId xmlns:p14="http://schemas.microsoft.com/office/powerpoint/2010/main" val="252049482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noRot="1" noChangeAspect="1" noMove="1" noResize="1" noEditPoints="1" noAdjustHandles="1" noChangeArrowheads="1" noChangeShapeType="1" noTextEdit="1"/>
          </p:cNvSpPr>
          <p:nvPr>
            <p:ph idx="1"/>
          </p:nvPr>
        </p:nvSpPr>
        <p:spPr>
          <a:xfrm>
            <a:off x="1069848" y="623455"/>
            <a:ext cx="10058400" cy="5402972"/>
          </a:xfrm>
          <a:blipFill rotWithShape="0">
            <a:blip r:embed="rId2"/>
            <a:stretch>
              <a:fillRect l="-667"/>
            </a:stretch>
          </a:blipFill>
        </p:spPr>
        <p:txBody>
          <a:bodyPr/>
          <a:lstStyle/>
          <a:p>
            <a:pPr>
              <a:buNone/>
            </a:pPr>
            <a:r>
              <a:rPr lang="zh-TW" altLang="en-US" dirty="0">
                <a:noFill/>
              </a:rPr>
              <a:t> </a:t>
            </a:r>
          </a:p>
        </p:txBody>
      </p:sp>
      <p:sp>
        <p:nvSpPr>
          <p:cNvPr id="4" name="投影片編號版面配置區 3"/>
          <p:cNvSpPr>
            <a:spLocks noGrp="1"/>
          </p:cNvSpPr>
          <p:nvPr>
            <p:ph type="sldNum" sz="quarter" idx="12"/>
          </p:nvPr>
        </p:nvSpPr>
        <p:spPr/>
        <p:txBody>
          <a:bodyPr/>
          <a:lstStyle/>
          <a:p>
            <a:fld id="{D26938FE-873B-4BAB-A127-A5DBFF23FEF6}" type="slidenum">
              <a:rPr lang="zh-TW" altLang="en-US" smtClean="0"/>
              <a:pPr/>
              <a:t>22</a:t>
            </a:fld>
            <a:endParaRPr lang="zh-TW" altLang="en-US" dirty="0"/>
          </a:p>
        </p:txBody>
      </p:sp>
    </p:spTree>
    <p:extLst>
      <p:ext uri="{BB962C8B-B14F-4D97-AF65-F5344CB8AC3E}">
        <p14:creationId xmlns:p14="http://schemas.microsoft.com/office/powerpoint/2010/main" val="50315873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noRot="1" noChangeAspect="1" noMove="1" noResize="1" noEditPoints="1" noAdjustHandles="1" noChangeArrowheads="1" noChangeShapeType="1" noTextEdit="1"/>
          </p:cNvSpPr>
          <p:nvPr>
            <p:ph idx="1"/>
          </p:nvPr>
        </p:nvSpPr>
        <p:spPr>
          <a:xfrm>
            <a:off x="1069848" y="623455"/>
            <a:ext cx="10058400" cy="5402972"/>
          </a:xfrm>
          <a:blipFill rotWithShape="0">
            <a:blip r:embed="rId2"/>
            <a:stretch>
              <a:fillRect l="-303" r="-364"/>
            </a:stretch>
          </a:blipFill>
        </p:spPr>
        <p:txBody>
          <a:bodyPr/>
          <a:lstStyle/>
          <a:p>
            <a:pPr>
              <a:buNone/>
            </a:pPr>
            <a:r>
              <a:rPr lang="zh-TW" altLang="en-US" dirty="0">
                <a:noFill/>
              </a:rPr>
              <a:t> </a:t>
            </a:r>
          </a:p>
        </p:txBody>
      </p:sp>
      <p:sp>
        <p:nvSpPr>
          <p:cNvPr id="4" name="投影片編號版面配置區 3"/>
          <p:cNvSpPr>
            <a:spLocks noGrp="1"/>
          </p:cNvSpPr>
          <p:nvPr>
            <p:ph type="sldNum" sz="quarter" idx="12"/>
          </p:nvPr>
        </p:nvSpPr>
        <p:spPr/>
        <p:txBody>
          <a:bodyPr/>
          <a:lstStyle/>
          <a:p>
            <a:fld id="{D26938FE-873B-4BAB-A127-A5DBFF23FEF6}" type="slidenum">
              <a:rPr lang="zh-TW" altLang="en-US" smtClean="0"/>
              <a:pPr/>
              <a:t>23</a:t>
            </a:fld>
            <a:endParaRPr lang="zh-TW" altLang="en-US" dirty="0"/>
          </a:p>
        </p:txBody>
      </p:sp>
    </p:spTree>
    <p:extLst>
      <p:ext uri="{BB962C8B-B14F-4D97-AF65-F5344CB8AC3E}">
        <p14:creationId xmlns:p14="http://schemas.microsoft.com/office/powerpoint/2010/main" val="198648804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noRot="1" noChangeAspect="1" noMove="1" noResize="1" noEditPoints="1" noAdjustHandles="1" noChangeArrowheads="1" noChangeShapeType="1" noTextEdit="1"/>
          </p:cNvSpPr>
          <p:nvPr>
            <p:ph idx="1"/>
          </p:nvPr>
        </p:nvSpPr>
        <p:spPr>
          <a:xfrm>
            <a:off x="1069848" y="623455"/>
            <a:ext cx="10058400" cy="5402972"/>
          </a:xfrm>
          <a:blipFill rotWithShape="0">
            <a:blip r:embed="rId2"/>
            <a:stretch>
              <a:fillRect l="-303"/>
            </a:stretch>
          </a:blipFill>
        </p:spPr>
        <p:txBody>
          <a:bodyPr/>
          <a:lstStyle/>
          <a:p>
            <a:pPr>
              <a:buNone/>
            </a:pPr>
            <a:r>
              <a:rPr lang="zh-TW" altLang="en-US" dirty="0">
                <a:noFill/>
              </a:rPr>
              <a:t> </a:t>
            </a:r>
          </a:p>
        </p:txBody>
      </p:sp>
      <p:sp>
        <p:nvSpPr>
          <p:cNvPr id="4" name="投影片編號版面配置區 3"/>
          <p:cNvSpPr>
            <a:spLocks noGrp="1"/>
          </p:cNvSpPr>
          <p:nvPr>
            <p:ph type="sldNum" sz="quarter" idx="12"/>
          </p:nvPr>
        </p:nvSpPr>
        <p:spPr/>
        <p:txBody>
          <a:bodyPr/>
          <a:lstStyle/>
          <a:p>
            <a:fld id="{D26938FE-873B-4BAB-A127-A5DBFF23FEF6}" type="slidenum">
              <a:rPr lang="zh-TW" altLang="en-US" smtClean="0"/>
              <a:pPr/>
              <a:t>24</a:t>
            </a:fld>
            <a:endParaRPr lang="zh-TW" altLang="en-US" dirty="0"/>
          </a:p>
        </p:txBody>
      </p:sp>
    </p:spTree>
    <p:extLst>
      <p:ext uri="{BB962C8B-B14F-4D97-AF65-F5344CB8AC3E}">
        <p14:creationId xmlns:p14="http://schemas.microsoft.com/office/powerpoint/2010/main" val="413080348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noRot="1" noChangeAspect="1" noMove="1" noResize="1" noEditPoints="1" noAdjustHandles="1" noChangeArrowheads="1" noChangeShapeType="1" noTextEdit="1"/>
          </p:cNvSpPr>
          <p:nvPr>
            <p:ph idx="1"/>
          </p:nvPr>
        </p:nvSpPr>
        <p:spPr>
          <a:xfrm>
            <a:off x="1069848" y="623455"/>
            <a:ext cx="10058400" cy="5402972"/>
          </a:xfrm>
          <a:blipFill rotWithShape="0">
            <a:blip r:embed="rId2"/>
            <a:stretch>
              <a:fillRect l="-303" r="-606"/>
            </a:stretch>
          </a:blipFill>
        </p:spPr>
        <p:txBody>
          <a:bodyPr/>
          <a:lstStyle/>
          <a:p>
            <a:pPr>
              <a:buNone/>
            </a:pPr>
            <a:r>
              <a:rPr lang="zh-TW" altLang="en-US" dirty="0">
                <a:noFill/>
              </a:rPr>
              <a:t> </a:t>
            </a:r>
          </a:p>
        </p:txBody>
      </p:sp>
      <p:sp>
        <p:nvSpPr>
          <p:cNvPr id="4" name="投影片編號版面配置區 3"/>
          <p:cNvSpPr>
            <a:spLocks noGrp="1"/>
          </p:cNvSpPr>
          <p:nvPr>
            <p:ph type="sldNum" sz="quarter" idx="12"/>
          </p:nvPr>
        </p:nvSpPr>
        <p:spPr/>
        <p:txBody>
          <a:bodyPr/>
          <a:lstStyle/>
          <a:p>
            <a:fld id="{D26938FE-873B-4BAB-A127-A5DBFF23FEF6}" type="slidenum">
              <a:rPr lang="zh-TW" altLang="en-US" smtClean="0"/>
              <a:pPr/>
              <a:t>25</a:t>
            </a:fld>
            <a:endParaRPr lang="zh-TW" altLang="en-US" dirty="0"/>
          </a:p>
        </p:txBody>
      </p:sp>
      <p:sp>
        <p:nvSpPr>
          <p:cNvPr id="6" name="向右箭號 5"/>
          <p:cNvSpPr/>
          <p:nvPr/>
        </p:nvSpPr>
        <p:spPr>
          <a:xfrm rot="9212212">
            <a:off x="7564581" y="1465119"/>
            <a:ext cx="831273" cy="37407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mc:AlternateContent xmlns:mc="http://schemas.openxmlformats.org/markup-compatibility/2006" xmlns:a14="http://schemas.microsoft.com/office/drawing/2010/main">
        <mc:Choice Requires="a14">
          <p:sp>
            <p:nvSpPr>
              <p:cNvPr id="8" name="文字方塊 7"/>
              <p:cNvSpPr txBox="1"/>
              <p:nvPr/>
            </p:nvSpPr>
            <p:spPr>
              <a:xfrm>
                <a:off x="8491295" y="843605"/>
                <a:ext cx="1930788" cy="911788"/>
              </a:xfrm>
              <a:prstGeom prst="rect">
                <a:avLst/>
              </a:prstGeom>
              <a:noFill/>
              <a:ln>
                <a:solidFill>
                  <a:srgbClr val="FF0000"/>
                </a:solidFill>
              </a:ln>
            </p:spPr>
            <p:txBody>
              <a:bodyPr wrap="square" rtlCol="0">
                <a:spAutoFit/>
              </a:bodyPr>
              <a:lstStyle/>
              <a:p>
                <a:r>
                  <a:rPr lang="zh-TW" altLang="en-US" dirty="0" smtClean="0">
                    <a:solidFill>
                      <a:srgbClr val="C00000"/>
                    </a:solidFill>
                  </a:rPr>
                  <a:t>次方項應更正為</a:t>
                </a:r>
                <a:endParaRPr lang="en-US" altLang="zh-TW" dirty="0" smtClean="0">
                  <a:solidFill>
                    <a:srgbClr val="C00000"/>
                  </a:solidFill>
                </a:endParaRPr>
              </a:p>
              <a:p>
                <a:pPr/>
                <a14:m>
                  <m:oMathPara xmlns:m="http://schemas.openxmlformats.org/officeDocument/2006/math">
                    <m:oMathParaPr>
                      <m:jc m:val="centerGroup"/>
                    </m:oMathParaPr>
                    <m:oMath xmlns:m="http://schemas.openxmlformats.org/officeDocument/2006/math">
                      <m:r>
                        <a:rPr lang="zh-TW" altLang="en-US" i="1" smtClean="0">
                          <a:solidFill>
                            <a:srgbClr val="C00000"/>
                          </a:solidFill>
                          <a:latin typeface="Cambria Math" panose="02040503050406030204" pitchFamily="18" charset="0"/>
                        </a:rPr>
                        <m:t>−</m:t>
                      </m:r>
                      <m:r>
                        <a:rPr lang="en-US" altLang="zh-TW" b="0" i="1" smtClean="0">
                          <a:solidFill>
                            <a:srgbClr val="C00000"/>
                          </a:solidFill>
                          <a:latin typeface="Cambria Math" panose="02040503050406030204" pitchFamily="18" charset="0"/>
                        </a:rPr>
                        <m:t>12(</m:t>
                      </m:r>
                      <m:r>
                        <a:rPr lang="en-US" altLang="zh-TW" b="0" i="1" smtClean="0">
                          <a:solidFill>
                            <a:srgbClr val="C00000"/>
                          </a:solidFill>
                          <a:latin typeface="Cambria Math" panose="02040503050406030204" pitchFamily="18" charset="0"/>
                        </a:rPr>
                        <m:t>𝑡</m:t>
                      </m:r>
                      <m:r>
                        <a:rPr lang="en-US" altLang="zh-TW" b="0" i="1" smtClean="0">
                          <a:solidFill>
                            <a:srgbClr val="C00000"/>
                          </a:solidFill>
                          <a:latin typeface="Cambria Math" panose="02040503050406030204" pitchFamily="18" charset="0"/>
                        </a:rPr>
                        <m:t>−</m:t>
                      </m:r>
                      <m:f>
                        <m:fPr>
                          <m:ctrlPr>
                            <a:rPr lang="en-US" altLang="zh-TW" b="0" i="1" smtClean="0">
                              <a:solidFill>
                                <a:srgbClr val="C00000"/>
                              </a:solidFill>
                              <a:latin typeface="Cambria Math" panose="02040503050406030204" pitchFamily="18" charset="0"/>
                            </a:rPr>
                          </m:ctrlPr>
                        </m:fPr>
                        <m:num>
                          <m:r>
                            <a:rPr lang="en-US" altLang="zh-TW" b="0" i="1" smtClean="0">
                              <a:solidFill>
                                <a:srgbClr val="C00000"/>
                              </a:solidFill>
                              <a:latin typeface="Cambria Math" panose="02040503050406030204" pitchFamily="18" charset="0"/>
                            </a:rPr>
                            <m:t>6</m:t>
                          </m:r>
                        </m:num>
                        <m:den>
                          <m:r>
                            <a:rPr lang="en-US" altLang="zh-TW" b="0" i="1" smtClean="0">
                              <a:solidFill>
                                <a:srgbClr val="C00000"/>
                              </a:solidFill>
                              <a:latin typeface="Cambria Math" panose="02040503050406030204" pitchFamily="18" charset="0"/>
                            </a:rPr>
                            <m:t>12</m:t>
                          </m:r>
                        </m:den>
                      </m:f>
                      <m:r>
                        <a:rPr lang="en-US" altLang="zh-TW" b="0" i="1" smtClean="0">
                          <a:solidFill>
                            <a:srgbClr val="C00000"/>
                          </a:solidFill>
                          <a:latin typeface="Cambria Math" panose="02040503050406030204" pitchFamily="18" charset="0"/>
                        </a:rPr>
                        <m:t>)</m:t>
                      </m:r>
                    </m:oMath>
                  </m:oMathPara>
                </a14:m>
                <a:endParaRPr lang="zh-TW" altLang="en-US" dirty="0">
                  <a:solidFill>
                    <a:srgbClr val="C00000"/>
                  </a:solidFill>
                </a:endParaRPr>
              </a:p>
            </p:txBody>
          </p:sp>
        </mc:Choice>
        <mc:Fallback xmlns="">
          <p:sp>
            <p:nvSpPr>
              <p:cNvPr id="8" name="文字方塊 7"/>
              <p:cNvSpPr txBox="1">
                <a:spLocks noRot="1" noChangeAspect="1" noMove="1" noResize="1" noEditPoints="1" noAdjustHandles="1" noChangeArrowheads="1" noChangeShapeType="1" noTextEdit="1"/>
              </p:cNvSpPr>
              <p:nvPr/>
            </p:nvSpPr>
            <p:spPr>
              <a:xfrm>
                <a:off x="8491295" y="843605"/>
                <a:ext cx="1930788" cy="911788"/>
              </a:xfrm>
              <a:prstGeom prst="rect">
                <a:avLst/>
              </a:prstGeom>
              <a:blipFill rotWithShape="0">
                <a:blip r:embed="rId3"/>
                <a:stretch>
                  <a:fillRect l="-2508" t="-1974"/>
                </a:stretch>
              </a:blipFill>
              <a:ln>
                <a:solidFill>
                  <a:srgbClr val="FF0000"/>
                </a:solidFill>
              </a:ln>
            </p:spPr>
            <p:txBody>
              <a:bodyPr/>
              <a:lstStyle/>
              <a:p>
                <a:r>
                  <a:rPr lang="zh-TW" altLang="en-US">
                    <a:noFill/>
                  </a:rPr>
                  <a:t> </a:t>
                </a:r>
              </a:p>
            </p:txBody>
          </p:sp>
        </mc:Fallback>
      </mc:AlternateContent>
    </p:spTree>
    <p:extLst>
      <p:ext uri="{BB962C8B-B14F-4D97-AF65-F5344CB8AC3E}">
        <p14:creationId xmlns:p14="http://schemas.microsoft.com/office/powerpoint/2010/main" val="168480865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069848" y="623455"/>
            <a:ext cx="5164697" cy="5402972"/>
          </a:xfrm>
        </p:spPr>
        <p:txBody>
          <a:bodyPr>
            <a:normAutofit/>
          </a:bodyPr>
          <a:lstStyle/>
          <a:p>
            <a:pPr>
              <a:lnSpc>
                <a:spcPct val="150000"/>
              </a:lnSpc>
              <a:buFont typeface="Arial" panose="020B0604020202020204" pitchFamily="34" charset="0"/>
              <a:buChar char="•"/>
            </a:pPr>
            <a:r>
              <a:rPr lang="en-US" altLang="zh-TW" dirty="0" smtClean="0">
                <a:latin typeface="Times New Roman" panose="02020603050405020304" pitchFamily="18" charset="0"/>
                <a:cs typeface="Times New Roman" panose="02020603050405020304" pitchFamily="18" charset="0"/>
              </a:rPr>
              <a:t>Note</a:t>
            </a:r>
            <a:r>
              <a:rPr lang="en-US" altLang="zh-TW" dirty="0">
                <a:latin typeface="Times New Roman" panose="02020603050405020304" pitchFamily="18" charset="0"/>
                <a:cs typeface="Times New Roman" panose="02020603050405020304" pitchFamily="18" charset="0"/>
              </a:rPr>
              <a:t>: </a:t>
            </a:r>
            <a:endParaRPr lang="en-US" altLang="zh-TW" dirty="0" smtClean="0">
              <a:latin typeface="Times New Roman" panose="02020603050405020304" pitchFamily="18" charset="0"/>
              <a:cs typeface="Times New Roman" panose="02020603050405020304" pitchFamily="18" charset="0"/>
            </a:endParaRPr>
          </a:p>
          <a:p>
            <a:pPr marL="0" indent="0">
              <a:lnSpc>
                <a:spcPct val="150000"/>
              </a:lnSpc>
              <a:buNone/>
            </a:pPr>
            <a:r>
              <a:rPr lang="en-US" altLang="zh-TW" dirty="0" smtClean="0">
                <a:latin typeface="Times New Roman" panose="02020603050405020304" pitchFamily="18" charset="0"/>
                <a:cs typeface="Times New Roman" panose="02020603050405020304" pitchFamily="18" charset="0"/>
              </a:rPr>
              <a:t>MBA </a:t>
            </a:r>
            <a:r>
              <a:rPr lang="en-US" altLang="zh-TW" dirty="0">
                <a:latin typeface="Times New Roman" panose="02020603050405020304" pitchFamily="18" charset="0"/>
                <a:cs typeface="Times New Roman" panose="02020603050405020304" pitchFamily="18" charset="0"/>
              </a:rPr>
              <a:t>= mean breakeven </a:t>
            </a:r>
            <a:r>
              <a:rPr lang="en-US" altLang="zh-TW" dirty="0" smtClean="0">
                <a:latin typeface="Times New Roman" panose="02020603050405020304" pitchFamily="18" charset="0"/>
                <a:cs typeface="Times New Roman" panose="02020603050405020304" pitchFamily="18" charset="0"/>
              </a:rPr>
              <a:t>annuity,</a:t>
            </a:r>
          </a:p>
          <a:p>
            <a:pPr marL="0" indent="0">
              <a:lnSpc>
                <a:spcPct val="150000"/>
              </a:lnSpc>
              <a:buNone/>
            </a:pPr>
            <a:r>
              <a:rPr lang="en-US" altLang="zh-TW" dirty="0" smtClean="0">
                <a:latin typeface="Times New Roman" panose="02020603050405020304" pitchFamily="18" charset="0"/>
                <a:cs typeface="Times New Roman" panose="02020603050405020304" pitchFamily="18" charset="0"/>
              </a:rPr>
              <a:t>MPVP </a:t>
            </a:r>
            <a:r>
              <a:rPr lang="en-US" altLang="zh-TW" dirty="0">
                <a:latin typeface="Times New Roman" panose="02020603050405020304" pitchFamily="18" charset="0"/>
                <a:cs typeface="Times New Roman" panose="02020603050405020304" pitchFamily="18" charset="0"/>
              </a:rPr>
              <a:t>= mean present value of </a:t>
            </a:r>
            <a:r>
              <a:rPr lang="en-US" altLang="zh-TW" dirty="0" smtClean="0">
                <a:latin typeface="Times New Roman" panose="02020603050405020304" pitchFamily="18" charset="0"/>
                <a:cs typeface="Times New Roman" panose="02020603050405020304" pitchFamily="18" charset="0"/>
              </a:rPr>
              <a:t>profit.</a:t>
            </a:r>
          </a:p>
          <a:p>
            <a:pPr marL="0" indent="0">
              <a:lnSpc>
                <a:spcPct val="150000"/>
              </a:lnSpc>
              <a:buNone/>
            </a:pPr>
            <a:r>
              <a:rPr lang="en-US" altLang="zh-TW" dirty="0" smtClean="0">
                <a:latin typeface="Times New Roman" panose="02020603050405020304" pitchFamily="18" charset="0"/>
                <a:cs typeface="Times New Roman" panose="02020603050405020304" pitchFamily="18" charset="0"/>
              </a:rPr>
              <a:t>Monetary </a:t>
            </a:r>
            <a:r>
              <a:rPr lang="en-US" altLang="zh-TW" dirty="0">
                <a:latin typeface="Times New Roman" panose="02020603050405020304" pitchFamily="18" charset="0"/>
                <a:cs typeface="Times New Roman" panose="02020603050405020304" pitchFamily="18" charset="0"/>
              </a:rPr>
              <a:t>values are </a:t>
            </a:r>
            <a:r>
              <a:rPr lang="en-US" altLang="zh-TW" dirty="0" smtClean="0">
                <a:latin typeface="Times New Roman" panose="02020603050405020304" pitchFamily="18" charset="0"/>
                <a:cs typeface="Times New Roman" panose="02020603050405020304" pitchFamily="18" charset="0"/>
              </a:rPr>
              <a:t>in thousand dollars.</a:t>
            </a:r>
          </a:p>
          <a:p>
            <a:pPr marL="0" indent="0">
              <a:lnSpc>
                <a:spcPct val="150000"/>
              </a:lnSpc>
              <a:buNone/>
            </a:pPr>
            <a:r>
              <a:rPr lang="en-US" altLang="zh-TW" dirty="0" smtClean="0">
                <a:latin typeface="Times New Roman" panose="02020603050405020304" pitchFamily="18" charset="0"/>
                <a:cs typeface="Times New Roman" panose="02020603050405020304" pitchFamily="18" charset="0"/>
              </a:rPr>
              <a:t>Initial </a:t>
            </a:r>
            <a:r>
              <a:rPr lang="en-US" altLang="zh-TW" dirty="0">
                <a:latin typeface="Times New Roman" panose="02020603050405020304" pitchFamily="18" charset="0"/>
                <a:cs typeface="Times New Roman" panose="02020603050405020304" pitchFamily="18" charset="0"/>
              </a:rPr>
              <a:t>property value is $</a:t>
            </a:r>
            <a:r>
              <a:rPr lang="en-US" altLang="zh-TW" dirty="0" smtClean="0">
                <a:latin typeface="Times New Roman" panose="02020603050405020304" pitchFamily="18" charset="0"/>
                <a:cs typeface="Times New Roman" panose="02020603050405020304" pitchFamily="18" charset="0"/>
              </a:rPr>
              <a:t>250,000.</a:t>
            </a:r>
          </a:p>
          <a:p>
            <a:pPr marL="0" indent="0">
              <a:lnSpc>
                <a:spcPct val="150000"/>
              </a:lnSpc>
              <a:buNone/>
            </a:pPr>
            <a:r>
              <a:rPr lang="en-US" altLang="zh-TW" dirty="0" smtClean="0">
                <a:latin typeface="Times New Roman" panose="02020603050405020304" pitchFamily="18" charset="0"/>
                <a:cs typeface="Times New Roman" panose="02020603050405020304" pitchFamily="18" charset="0"/>
              </a:rPr>
              <a:t>All </a:t>
            </a:r>
            <a:r>
              <a:rPr lang="en-US" altLang="zh-TW" dirty="0">
                <a:latin typeface="Times New Roman" panose="02020603050405020304" pitchFamily="18" charset="0"/>
                <a:cs typeface="Times New Roman" panose="02020603050405020304" pitchFamily="18" charset="0"/>
              </a:rPr>
              <a:t>annuitants are aged </a:t>
            </a:r>
            <a:r>
              <a:rPr lang="en-US" altLang="zh-TW" dirty="0" smtClean="0">
                <a:latin typeface="Times New Roman" panose="02020603050405020304" pitchFamily="18" charset="0"/>
                <a:cs typeface="Times New Roman" panose="02020603050405020304" pitchFamily="18" charset="0"/>
              </a:rPr>
              <a:t>60.</a:t>
            </a:r>
          </a:p>
          <a:p>
            <a:pPr marL="0" indent="0">
              <a:lnSpc>
                <a:spcPct val="150000"/>
              </a:lnSpc>
              <a:buNone/>
            </a:pPr>
            <a:r>
              <a:rPr lang="en-US" altLang="zh-TW" dirty="0" smtClean="0">
                <a:latin typeface="Times New Roman" panose="02020603050405020304" pitchFamily="18" charset="0"/>
                <a:cs typeface="Times New Roman" panose="02020603050405020304" pitchFamily="18" charset="0"/>
              </a:rPr>
              <a:t>The charged interest </a:t>
            </a:r>
            <a:r>
              <a:rPr lang="en-US" altLang="zh-TW" dirty="0">
                <a:latin typeface="Times New Roman" panose="02020603050405020304" pitchFamily="18" charset="0"/>
                <a:cs typeface="Times New Roman" panose="02020603050405020304" pitchFamily="18" charset="0"/>
              </a:rPr>
              <a:t>rate is 8% </a:t>
            </a:r>
            <a:endParaRPr lang="en-US" altLang="zh-TW" dirty="0" smtClean="0">
              <a:latin typeface="Times New Roman" panose="02020603050405020304" pitchFamily="18" charset="0"/>
              <a:cs typeface="Times New Roman" panose="02020603050405020304" pitchFamily="18" charset="0"/>
            </a:endParaRPr>
          </a:p>
          <a:p>
            <a:pPr marL="0" indent="0">
              <a:lnSpc>
                <a:spcPct val="150000"/>
              </a:lnSpc>
              <a:buNone/>
            </a:pPr>
            <a:r>
              <a:rPr lang="en-US" altLang="zh-TW" dirty="0" smtClean="0">
                <a:latin typeface="Times New Roman" panose="02020603050405020304" pitchFamily="18" charset="0"/>
                <a:cs typeface="Times New Roman" panose="02020603050405020304" pitchFamily="18" charset="0"/>
              </a:rPr>
              <a:t>and </a:t>
            </a:r>
            <a:r>
              <a:rPr lang="en-US" altLang="zh-TW" dirty="0">
                <a:latin typeface="Times New Roman" panose="02020603050405020304" pitchFamily="18" charset="0"/>
                <a:cs typeface="Times New Roman" panose="02020603050405020304" pitchFamily="18" charset="0"/>
              </a:rPr>
              <a:t>the discount rate is 7%. </a:t>
            </a:r>
            <a:endParaRPr lang="en-US" altLang="zh-TW" dirty="0" smtClean="0">
              <a:latin typeface="Times New Roman" panose="02020603050405020304" pitchFamily="18" charset="0"/>
              <a:cs typeface="Times New Roman" panose="02020603050405020304" pitchFamily="18" charset="0"/>
            </a:endParaRPr>
          </a:p>
          <a:p>
            <a:pPr marL="0" indent="0">
              <a:lnSpc>
                <a:spcPct val="150000"/>
              </a:lnSpc>
              <a:buNone/>
            </a:pPr>
            <a:endParaRPr lang="en-US" altLang="zh-TW" dirty="0" smtClean="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fld id="{D26938FE-873B-4BAB-A127-A5DBFF23FEF6}" type="slidenum">
              <a:rPr lang="zh-TW" altLang="en-US" smtClean="0"/>
              <a:pPr/>
              <a:t>26</a:t>
            </a:fld>
            <a:endParaRPr lang="zh-TW" altLang="en-US" dirty="0"/>
          </a:p>
        </p:txBody>
      </p:sp>
      <p:pic>
        <p:nvPicPr>
          <p:cNvPr id="2" name="圖片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91645" y="436118"/>
            <a:ext cx="6059563" cy="5590309"/>
          </a:xfrm>
          <a:prstGeom prst="rect">
            <a:avLst/>
          </a:prstGeom>
        </p:spPr>
      </p:pic>
    </p:spTree>
    <p:extLst>
      <p:ext uri="{BB962C8B-B14F-4D97-AF65-F5344CB8AC3E}">
        <p14:creationId xmlns:p14="http://schemas.microsoft.com/office/powerpoint/2010/main" val="15763165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069848" y="623455"/>
            <a:ext cx="10058400" cy="5402972"/>
          </a:xfrm>
        </p:spPr>
        <p:txBody>
          <a:bodyPr>
            <a:normAutofit lnSpcReduction="10000"/>
          </a:bodyPr>
          <a:lstStyle/>
          <a:p>
            <a:pPr>
              <a:lnSpc>
                <a:spcPct val="150000"/>
              </a:lnSpc>
              <a:buFont typeface="Arial" panose="020B0604020202020204" pitchFamily="34" charset="0"/>
              <a:buChar char="•"/>
            </a:pPr>
            <a:r>
              <a:rPr lang="en-US" altLang="zh-TW" dirty="0">
                <a:latin typeface="Times New Roman" panose="02020603050405020304" pitchFamily="18" charset="0"/>
                <a:cs typeface="Times New Roman" panose="02020603050405020304" pitchFamily="18" charset="0"/>
              </a:rPr>
              <a:t>Table 1 summarizes the results in the fixed interest rate environment under </a:t>
            </a:r>
            <a:r>
              <a:rPr lang="en-US" altLang="zh-TW" dirty="0" smtClean="0">
                <a:latin typeface="Times New Roman" panose="02020603050405020304" pitchFamily="18" charset="0"/>
                <a:cs typeface="Times New Roman" panose="02020603050405020304" pitchFamily="18" charset="0"/>
              </a:rPr>
              <a:t>various property </a:t>
            </a:r>
            <a:r>
              <a:rPr lang="en-US" altLang="zh-TW" dirty="0">
                <a:latin typeface="Times New Roman" panose="02020603050405020304" pitchFamily="18" charset="0"/>
                <a:cs typeface="Times New Roman" panose="02020603050405020304" pitchFamily="18" charset="0"/>
              </a:rPr>
              <a:t>appreciation scenarios. </a:t>
            </a:r>
            <a:r>
              <a:rPr lang="en-US" altLang="zh-TW" dirty="0" smtClean="0">
                <a:latin typeface="Times New Roman" panose="02020603050405020304" pitchFamily="18" charset="0"/>
                <a:cs typeface="Times New Roman" panose="02020603050405020304" pitchFamily="18" charset="0"/>
              </a:rPr>
              <a:t>The </a:t>
            </a:r>
            <a:r>
              <a:rPr lang="en-US" altLang="zh-TW" dirty="0">
                <a:latin typeface="Times New Roman" panose="02020603050405020304" pitchFamily="18" charset="0"/>
                <a:cs typeface="Times New Roman" panose="02020603050405020304" pitchFamily="18" charset="0"/>
              </a:rPr>
              <a:t>breakeven year, MPVP and probability of loss are </a:t>
            </a:r>
            <a:r>
              <a:rPr lang="en-US" altLang="zh-TW" dirty="0" smtClean="0">
                <a:latin typeface="Times New Roman" panose="02020603050405020304" pitchFamily="18" charset="0"/>
                <a:cs typeface="Times New Roman" panose="02020603050405020304" pitchFamily="18" charset="0"/>
              </a:rPr>
              <a:t>then evaluated </a:t>
            </a:r>
            <a:r>
              <a:rPr lang="en-US" altLang="zh-TW" dirty="0">
                <a:latin typeface="Times New Roman" panose="02020603050405020304" pitchFamily="18" charset="0"/>
                <a:cs typeface="Times New Roman" panose="02020603050405020304" pitchFamily="18" charset="0"/>
              </a:rPr>
              <a:t>at the </a:t>
            </a:r>
            <a:r>
              <a:rPr lang="en-US" altLang="zh-TW" dirty="0" smtClean="0">
                <a:latin typeface="Times New Roman" panose="02020603050405020304" pitchFamily="18" charset="0"/>
                <a:cs typeface="Times New Roman" panose="02020603050405020304" pitchFamily="18" charset="0"/>
              </a:rPr>
              <a:t>MBA.</a:t>
            </a:r>
          </a:p>
          <a:p>
            <a:pPr>
              <a:lnSpc>
                <a:spcPct val="150000"/>
              </a:lnSpc>
              <a:buFont typeface="Arial" panose="020B0604020202020204" pitchFamily="34" charset="0"/>
              <a:buChar char="•"/>
            </a:pPr>
            <a:r>
              <a:rPr lang="en-US" altLang="zh-TW" dirty="0" smtClean="0">
                <a:latin typeface="Times New Roman" panose="02020603050405020304" pitchFamily="18" charset="0"/>
                <a:cs typeface="Times New Roman" panose="02020603050405020304" pitchFamily="18" charset="0"/>
              </a:rPr>
              <a:t>It </a:t>
            </a:r>
            <a:r>
              <a:rPr lang="en-US" altLang="zh-TW" dirty="0">
                <a:latin typeface="Times New Roman" panose="02020603050405020304" pitchFamily="18" charset="0"/>
                <a:cs typeface="Times New Roman" panose="02020603050405020304" pitchFamily="18" charset="0"/>
              </a:rPr>
              <a:t>can be seen that the reported MBA values are quite large and </a:t>
            </a:r>
            <a:r>
              <a:rPr lang="en-US" altLang="zh-TW" dirty="0" smtClean="0">
                <a:latin typeface="Times New Roman" panose="02020603050405020304" pitchFamily="18" charset="0"/>
                <a:cs typeface="Times New Roman" panose="02020603050405020304" pitchFamily="18" charset="0"/>
              </a:rPr>
              <a:t>are likely </a:t>
            </a:r>
            <a:r>
              <a:rPr lang="en-US" altLang="zh-TW" dirty="0">
                <a:latin typeface="Times New Roman" panose="02020603050405020304" pitchFamily="18" charset="0"/>
                <a:cs typeface="Times New Roman" panose="02020603050405020304" pitchFamily="18" charset="0"/>
              </a:rPr>
              <a:t>to be attractive to potential borrowers. Indeed all reported values of MBA are </a:t>
            </a:r>
            <a:r>
              <a:rPr lang="en-US" altLang="zh-TW" dirty="0" smtClean="0">
                <a:latin typeface="Times New Roman" panose="02020603050405020304" pitchFamily="18" charset="0"/>
                <a:cs typeface="Times New Roman" panose="02020603050405020304" pitchFamily="18" charset="0"/>
              </a:rPr>
              <a:t>larger than </a:t>
            </a:r>
            <a:r>
              <a:rPr lang="en-US" altLang="zh-TW" dirty="0">
                <a:latin typeface="Times New Roman" panose="02020603050405020304" pitchFamily="18" charset="0"/>
                <a:cs typeface="Times New Roman" panose="02020603050405020304" pitchFamily="18" charset="0"/>
              </a:rPr>
              <a:t>one thousand, with the minimum being the annuity for joint annuitants based on </a:t>
            </a:r>
            <a:r>
              <a:rPr lang="en-US" altLang="zh-TW" dirty="0" smtClean="0">
                <a:latin typeface="Times New Roman" panose="02020603050405020304" pitchFamily="18" charset="0"/>
                <a:cs typeface="Times New Roman" panose="02020603050405020304" pitchFamily="18" charset="0"/>
              </a:rPr>
              <a:t>a property </a:t>
            </a:r>
            <a:r>
              <a:rPr lang="en-US" altLang="zh-TW" dirty="0">
                <a:latin typeface="Times New Roman" panose="02020603050405020304" pitchFamily="18" charset="0"/>
                <a:cs typeface="Times New Roman" panose="02020603050405020304" pitchFamily="18" charset="0"/>
              </a:rPr>
              <a:t>appreciation rate of </a:t>
            </a:r>
            <a:r>
              <a:rPr lang="en-US" altLang="zh-TW" dirty="0" smtClean="0">
                <a:latin typeface="Times New Roman" panose="02020603050405020304" pitchFamily="18" charset="0"/>
                <a:cs typeface="Times New Roman" panose="02020603050405020304" pitchFamily="18" charset="0"/>
              </a:rPr>
              <a:t>0.06.</a:t>
            </a:r>
          </a:p>
          <a:p>
            <a:pPr>
              <a:lnSpc>
                <a:spcPct val="150000"/>
              </a:lnSpc>
              <a:buFont typeface="Arial" panose="020B0604020202020204" pitchFamily="34" charset="0"/>
              <a:buChar char="•"/>
            </a:pPr>
            <a:r>
              <a:rPr lang="en-US" altLang="zh-TW" dirty="0" smtClean="0">
                <a:latin typeface="Times New Roman" panose="02020603050405020304" pitchFamily="18" charset="0"/>
                <a:cs typeface="Times New Roman" panose="02020603050405020304" pitchFamily="18" charset="0"/>
              </a:rPr>
              <a:t>The </a:t>
            </a:r>
            <a:r>
              <a:rPr lang="en-US" altLang="zh-TW" dirty="0">
                <a:latin typeface="Times New Roman" panose="02020603050405020304" pitchFamily="18" charset="0"/>
                <a:cs typeface="Times New Roman" panose="02020603050405020304" pitchFamily="18" charset="0"/>
              </a:rPr>
              <a:t>breakeven years for single-life annuities are, </a:t>
            </a:r>
            <a:r>
              <a:rPr lang="en-US" altLang="zh-TW" dirty="0" smtClean="0">
                <a:latin typeface="Times New Roman" panose="02020603050405020304" pitchFamily="18" charset="0"/>
                <a:cs typeface="Times New Roman" panose="02020603050405020304" pitchFamily="18" charset="0"/>
              </a:rPr>
              <a:t>however, quite </a:t>
            </a:r>
            <a:r>
              <a:rPr lang="en-US" altLang="zh-TW" dirty="0">
                <a:latin typeface="Times New Roman" panose="02020603050405020304" pitchFamily="18" charset="0"/>
                <a:cs typeface="Times New Roman" panose="02020603050405020304" pitchFamily="18" charset="0"/>
              </a:rPr>
              <a:t>low, leading to negative </a:t>
            </a:r>
            <a:r>
              <a:rPr lang="en-US" altLang="zh-TW" dirty="0" smtClean="0">
                <a:latin typeface="Times New Roman" panose="02020603050405020304" pitchFamily="18" charset="0"/>
                <a:cs typeface="Times New Roman" panose="02020603050405020304" pitchFamily="18" charset="0"/>
              </a:rPr>
              <a:t>MPVP.</a:t>
            </a:r>
          </a:p>
          <a:p>
            <a:pPr>
              <a:lnSpc>
                <a:spcPct val="150000"/>
              </a:lnSpc>
              <a:buFont typeface="Arial" panose="020B0604020202020204" pitchFamily="34" charset="0"/>
              <a:buChar char="•"/>
            </a:pPr>
            <a:r>
              <a:rPr lang="en-US" altLang="zh-TW" dirty="0" smtClean="0">
                <a:latin typeface="Times New Roman" panose="02020603050405020304" pitchFamily="18" charset="0"/>
                <a:cs typeface="Times New Roman" panose="02020603050405020304" pitchFamily="18" charset="0"/>
              </a:rPr>
              <a:t>Overall</a:t>
            </a:r>
            <a:r>
              <a:rPr lang="en-US" altLang="zh-TW" dirty="0">
                <a:latin typeface="Times New Roman" panose="02020603050405020304" pitchFamily="18" charset="0"/>
                <a:cs typeface="Times New Roman" panose="02020603050405020304" pitchFamily="18" charset="0"/>
              </a:rPr>
              <a:t>, it is highly likely that the </a:t>
            </a:r>
            <a:r>
              <a:rPr lang="en-US" altLang="zh-TW" dirty="0" smtClean="0">
                <a:latin typeface="Times New Roman" panose="02020603050405020304" pitchFamily="18" charset="0"/>
                <a:cs typeface="Times New Roman" panose="02020603050405020304" pitchFamily="18" charset="0"/>
              </a:rPr>
              <a:t>accumulated loan </a:t>
            </a:r>
            <a:r>
              <a:rPr lang="en-US" altLang="zh-TW" dirty="0">
                <a:latin typeface="Times New Roman" panose="02020603050405020304" pitchFamily="18" charset="0"/>
                <a:cs typeface="Times New Roman" panose="02020603050405020304" pitchFamily="18" charset="0"/>
              </a:rPr>
              <a:t>balance is higher than the net value of the property at the time of death. In the case </a:t>
            </a:r>
            <a:r>
              <a:rPr lang="en-US" altLang="zh-TW" dirty="0" smtClean="0">
                <a:latin typeface="Times New Roman" panose="02020603050405020304" pitchFamily="18" charset="0"/>
                <a:cs typeface="Times New Roman" panose="02020603050405020304" pitchFamily="18" charset="0"/>
              </a:rPr>
              <a:t>of joint-life </a:t>
            </a:r>
            <a:r>
              <a:rPr lang="en-US" altLang="zh-TW" dirty="0">
                <a:latin typeface="Times New Roman" panose="02020603050405020304" pitchFamily="18" charset="0"/>
                <a:cs typeface="Times New Roman" panose="02020603050405020304" pitchFamily="18" charset="0"/>
              </a:rPr>
              <a:t>annuities, the lender is expected to earn a positive net present value on </a:t>
            </a:r>
            <a:r>
              <a:rPr lang="en-US" altLang="zh-TW" dirty="0" smtClean="0">
                <a:latin typeface="Times New Roman" panose="02020603050405020304" pitchFamily="18" charset="0"/>
                <a:cs typeface="Times New Roman" panose="02020603050405020304" pitchFamily="18" charset="0"/>
              </a:rPr>
              <a:t>average, despite </a:t>
            </a:r>
            <a:r>
              <a:rPr lang="en-US" altLang="zh-TW" dirty="0">
                <a:latin typeface="Times New Roman" panose="02020603050405020304" pitchFamily="18" charset="0"/>
                <a:cs typeface="Times New Roman" panose="02020603050405020304" pitchFamily="18" charset="0"/>
              </a:rPr>
              <a:t>the high probability of accounting </a:t>
            </a:r>
            <a:r>
              <a:rPr lang="en-US" altLang="zh-TW" dirty="0" smtClean="0">
                <a:latin typeface="Times New Roman" panose="02020603050405020304" pitchFamily="18" charset="0"/>
                <a:cs typeface="Times New Roman" panose="02020603050405020304" pitchFamily="18" charset="0"/>
              </a:rPr>
              <a:t>loss.</a:t>
            </a:r>
          </a:p>
        </p:txBody>
      </p:sp>
      <p:sp>
        <p:nvSpPr>
          <p:cNvPr id="4" name="投影片編號版面配置區 3"/>
          <p:cNvSpPr>
            <a:spLocks noGrp="1"/>
          </p:cNvSpPr>
          <p:nvPr>
            <p:ph type="sldNum" sz="quarter" idx="12"/>
          </p:nvPr>
        </p:nvSpPr>
        <p:spPr/>
        <p:txBody>
          <a:bodyPr/>
          <a:lstStyle/>
          <a:p>
            <a:fld id="{D26938FE-873B-4BAB-A127-A5DBFF23FEF6}" type="slidenum">
              <a:rPr lang="zh-TW" altLang="en-US" smtClean="0"/>
              <a:pPr/>
              <a:t>27</a:t>
            </a:fld>
            <a:endParaRPr lang="zh-TW" altLang="en-US" dirty="0"/>
          </a:p>
        </p:txBody>
      </p:sp>
    </p:spTree>
    <p:extLst>
      <p:ext uri="{BB962C8B-B14F-4D97-AF65-F5344CB8AC3E}">
        <p14:creationId xmlns:p14="http://schemas.microsoft.com/office/powerpoint/2010/main" val="273650549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69848" y="2017199"/>
            <a:ext cx="10058400" cy="1609344"/>
          </a:xfrm>
        </p:spPr>
        <p:txBody>
          <a:bodyPr>
            <a:normAutofit/>
          </a:bodyPr>
          <a:lstStyle/>
          <a:p>
            <a:pPr algn="ctr"/>
            <a:r>
              <a:rPr lang="en-US" altLang="zh-TW" sz="6000" b="1" dirty="0" smtClean="0">
                <a:latin typeface="Cambria Math" panose="02040503050406030204" pitchFamily="18" charset="0"/>
              </a:rPr>
              <a:t>END</a:t>
            </a:r>
            <a:endParaRPr lang="zh-TW" altLang="en-US" sz="6000" b="1" dirty="0">
              <a:latin typeface="Cambria Math" panose="02040503050406030204" pitchFamily="18" charset="0"/>
            </a:endParaRPr>
          </a:p>
        </p:txBody>
      </p:sp>
      <p:sp>
        <p:nvSpPr>
          <p:cNvPr id="4" name="投影片編號版面配置區 3"/>
          <p:cNvSpPr>
            <a:spLocks noGrp="1"/>
          </p:cNvSpPr>
          <p:nvPr>
            <p:ph type="sldNum" sz="quarter" idx="12"/>
          </p:nvPr>
        </p:nvSpPr>
        <p:spPr/>
        <p:txBody>
          <a:bodyPr/>
          <a:lstStyle/>
          <a:p>
            <a:fld id="{D26938FE-873B-4BAB-A127-A5DBFF23FEF6}" type="slidenum">
              <a:rPr lang="zh-TW" altLang="en-US" smtClean="0"/>
              <a:pPr/>
              <a:t>28</a:t>
            </a:fld>
            <a:endParaRPr lang="zh-TW" altLang="en-US" dirty="0"/>
          </a:p>
        </p:txBody>
      </p:sp>
    </p:spTree>
    <p:extLst>
      <p:ext uri="{BB962C8B-B14F-4D97-AF65-F5344CB8AC3E}">
        <p14:creationId xmlns:p14="http://schemas.microsoft.com/office/powerpoint/2010/main" val="26449369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en-US" altLang="zh-TW" sz="5000" b="1" dirty="0" err="1" smtClean="0">
                <a:latin typeface="Cambria Math" panose="02040503050406030204" pitchFamily="18" charset="0"/>
                <a:ea typeface="Cambria Math" panose="02040503050406030204" pitchFamily="18" charset="0"/>
              </a:rPr>
              <a:t>REview</a:t>
            </a:r>
            <a:endParaRPr lang="zh-TW" altLang="en-US" sz="5000" b="1" dirty="0">
              <a:latin typeface="Cambria Math" panose="02040503050406030204" pitchFamily="18" charset="0"/>
            </a:endParaRPr>
          </a:p>
        </p:txBody>
      </p:sp>
      <p:sp>
        <p:nvSpPr>
          <p:cNvPr id="3" name="內容版面配置區 2"/>
          <p:cNvSpPr>
            <a:spLocks noGrp="1"/>
          </p:cNvSpPr>
          <p:nvPr>
            <p:ph idx="1"/>
          </p:nvPr>
        </p:nvSpPr>
        <p:spPr>
          <a:xfrm>
            <a:off x="1069848" y="2017199"/>
            <a:ext cx="10058400" cy="4050792"/>
          </a:xfrm>
        </p:spPr>
        <p:txBody>
          <a:bodyPr>
            <a:normAutofit/>
          </a:bodyPr>
          <a:lstStyle/>
          <a:p>
            <a:pPr>
              <a:lnSpc>
                <a:spcPct val="150000"/>
              </a:lnSpc>
              <a:buFont typeface="Arial" panose="020B0604020202020204" pitchFamily="34" charset="0"/>
              <a:buChar char="•"/>
            </a:pPr>
            <a:r>
              <a:rPr lang="en-US" altLang="zh-TW" dirty="0">
                <a:latin typeface="Times New Roman" panose="02020603050405020304" pitchFamily="18" charset="0"/>
                <a:cs typeface="Times New Roman" panose="02020603050405020304" pitchFamily="18" charset="0"/>
              </a:rPr>
              <a:t>Reverse mortgage is designed to allow older people to borrow by using the equity in their home as collateral</a:t>
            </a:r>
            <a:r>
              <a:rPr lang="en-US" altLang="zh-TW" dirty="0" smtClean="0">
                <a:latin typeface="Times New Roman" panose="02020603050405020304" pitchFamily="18" charset="0"/>
                <a:cs typeface="Times New Roman" panose="02020603050405020304" pitchFamily="18" charset="0"/>
              </a:rPr>
              <a:t>.</a:t>
            </a:r>
          </a:p>
          <a:p>
            <a:pPr>
              <a:lnSpc>
                <a:spcPct val="150000"/>
              </a:lnSpc>
              <a:buFont typeface="Arial" panose="020B0604020202020204" pitchFamily="34" charset="0"/>
              <a:buChar char="•"/>
            </a:pPr>
            <a:r>
              <a:rPr lang="en-US" altLang="zh-TW" dirty="0" smtClean="0">
                <a:latin typeface="Times New Roman" panose="02020603050405020304" pitchFamily="18" charset="0"/>
                <a:cs typeface="Times New Roman" panose="02020603050405020304" pitchFamily="18" charset="0"/>
              </a:rPr>
              <a:t>A </a:t>
            </a:r>
            <a:r>
              <a:rPr lang="en-US" altLang="zh-TW" dirty="0">
                <a:latin typeface="Times New Roman" panose="02020603050405020304" pitchFamily="18" charset="0"/>
                <a:cs typeface="Times New Roman" panose="02020603050405020304" pitchFamily="18" charset="0"/>
              </a:rPr>
              <a:t>reverse mortgage means borrowing money against the value of the property. </a:t>
            </a:r>
            <a:r>
              <a:rPr lang="en-US" altLang="zh-TW" dirty="0" smtClean="0">
                <a:latin typeface="Times New Roman" panose="02020603050405020304" pitchFamily="18" charset="0"/>
                <a:cs typeface="Times New Roman" panose="02020603050405020304" pitchFamily="18" charset="0"/>
              </a:rPr>
              <a:t>The homeowner </a:t>
            </a:r>
            <a:r>
              <a:rPr lang="en-US" altLang="zh-TW" dirty="0">
                <a:latin typeface="Times New Roman" panose="02020603050405020304" pitchFamily="18" charset="0"/>
                <a:cs typeface="Times New Roman" panose="02020603050405020304" pitchFamily="18" charset="0"/>
              </a:rPr>
              <a:t>receives the monthly loan, or annuity, based on the value of his </a:t>
            </a:r>
            <a:r>
              <a:rPr lang="en-US" altLang="zh-TW" dirty="0" smtClean="0">
                <a:latin typeface="Times New Roman" panose="02020603050405020304" pitchFamily="18" charset="0"/>
                <a:cs typeface="Times New Roman" panose="02020603050405020304" pitchFamily="18" charset="0"/>
              </a:rPr>
              <a:t>property.</a:t>
            </a:r>
          </a:p>
          <a:p>
            <a:pPr>
              <a:lnSpc>
                <a:spcPct val="150000"/>
              </a:lnSpc>
              <a:buFont typeface="Arial" panose="020B0604020202020204" pitchFamily="34" charset="0"/>
              <a:buChar char="•"/>
            </a:pPr>
            <a:r>
              <a:rPr lang="en-US" altLang="zh-TW" dirty="0" smtClean="0">
                <a:latin typeface="Times New Roman" panose="02020603050405020304" pitchFamily="18" charset="0"/>
                <a:cs typeface="Times New Roman" panose="02020603050405020304" pitchFamily="18" charset="0"/>
              </a:rPr>
              <a:t>The amounts </a:t>
            </a:r>
            <a:r>
              <a:rPr lang="en-US" altLang="zh-TW" dirty="0">
                <a:latin typeface="Times New Roman" panose="02020603050405020304" pitchFamily="18" charset="0"/>
                <a:cs typeface="Times New Roman" panose="02020603050405020304" pitchFamily="18" charset="0"/>
              </a:rPr>
              <a:t>borrowed accumulate with interest until the mortgage's due date or the death of </a:t>
            </a:r>
            <a:r>
              <a:rPr lang="en-US" altLang="zh-TW" dirty="0" smtClean="0">
                <a:latin typeface="Times New Roman" panose="02020603050405020304" pitchFamily="18" charset="0"/>
                <a:cs typeface="Times New Roman" panose="02020603050405020304" pitchFamily="18" charset="0"/>
              </a:rPr>
              <a:t>the homeowner.</a:t>
            </a:r>
          </a:p>
        </p:txBody>
      </p:sp>
      <p:sp>
        <p:nvSpPr>
          <p:cNvPr id="4" name="投影片編號版面配置區 3"/>
          <p:cNvSpPr>
            <a:spLocks noGrp="1"/>
          </p:cNvSpPr>
          <p:nvPr>
            <p:ph type="sldNum" sz="quarter" idx="12"/>
          </p:nvPr>
        </p:nvSpPr>
        <p:spPr/>
        <p:txBody>
          <a:bodyPr/>
          <a:lstStyle/>
          <a:p>
            <a:fld id="{D26938FE-873B-4BAB-A127-A5DBFF23FEF6}" type="slidenum">
              <a:rPr lang="zh-TW" altLang="en-US" smtClean="0"/>
              <a:pPr/>
              <a:t>3</a:t>
            </a:fld>
            <a:endParaRPr lang="zh-TW" altLang="en-US" dirty="0"/>
          </a:p>
        </p:txBody>
      </p:sp>
    </p:spTree>
    <p:extLst>
      <p:ext uri="{BB962C8B-B14F-4D97-AF65-F5344CB8AC3E}">
        <p14:creationId xmlns:p14="http://schemas.microsoft.com/office/powerpoint/2010/main" val="23642661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69848" y="2017199"/>
            <a:ext cx="10058400" cy="1609344"/>
          </a:xfrm>
        </p:spPr>
        <p:txBody>
          <a:bodyPr>
            <a:normAutofit/>
          </a:bodyPr>
          <a:lstStyle/>
          <a:p>
            <a:pPr algn="ctr"/>
            <a:r>
              <a:rPr lang="en-US" altLang="zh-TW" sz="6000" b="1" dirty="0" smtClean="0">
                <a:latin typeface="Cambria Math" panose="02040503050406030204" pitchFamily="18" charset="0"/>
              </a:rPr>
              <a:t>Characteristics</a:t>
            </a:r>
            <a:endParaRPr lang="zh-TW" altLang="en-US" sz="6000" b="1" dirty="0">
              <a:latin typeface="Cambria Math" panose="02040503050406030204" pitchFamily="18" charset="0"/>
            </a:endParaRPr>
          </a:p>
        </p:txBody>
      </p:sp>
      <p:sp>
        <p:nvSpPr>
          <p:cNvPr id="4" name="投影片編號版面配置區 3"/>
          <p:cNvSpPr>
            <a:spLocks noGrp="1"/>
          </p:cNvSpPr>
          <p:nvPr>
            <p:ph type="sldNum" sz="quarter" idx="12"/>
          </p:nvPr>
        </p:nvSpPr>
        <p:spPr/>
        <p:txBody>
          <a:bodyPr/>
          <a:lstStyle/>
          <a:p>
            <a:fld id="{D26938FE-873B-4BAB-A127-A5DBFF23FEF6}" type="slidenum">
              <a:rPr lang="zh-TW" altLang="en-US" smtClean="0"/>
              <a:pPr/>
              <a:t>4</a:t>
            </a:fld>
            <a:endParaRPr lang="zh-TW" altLang="en-US" dirty="0"/>
          </a:p>
        </p:txBody>
      </p:sp>
    </p:spTree>
    <p:extLst>
      <p:ext uri="{BB962C8B-B14F-4D97-AF65-F5344CB8AC3E}">
        <p14:creationId xmlns:p14="http://schemas.microsoft.com/office/powerpoint/2010/main" val="33038529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en-US" altLang="zh-TW" sz="5000" b="1" dirty="0" smtClean="0">
                <a:latin typeface="Cambria Math" panose="02040503050406030204" pitchFamily="18" charset="0"/>
                <a:ea typeface="Cambria Math" panose="02040503050406030204" pitchFamily="18" charset="0"/>
              </a:rPr>
              <a:t>Characteristics</a:t>
            </a:r>
            <a:endParaRPr lang="zh-TW" altLang="en-US" sz="5000" b="1" dirty="0">
              <a:latin typeface="Cambria Math" panose="02040503050406030204" pitchFamily="18" charset="0"/>
            </a:endParaRPr>
          </a:p>
        </p:txBody>
      </p:sp>
      <p:sp>
        <p:nvSpPr>
          <p:cNvPr id="3" name="內容版面配置區 2"/>
          <p:cNvSpPr>
            <a:spLocks noGrp="1"/>
          </p:cNvSpPr>
          <p:nvPr>
            <p:ph idx="1"/>
          </p:nvPr>
        </p:nvSpPr>
        <p:spPr>
          <a:xfrm>
            <a:off x="1069848" y="1975635"/>
            <a:ext cx="10058400" cy="4050792"/>
          </a:xfrm>
        </p:spPr>
        <p:txBody>
          <a:bodyPr>
            <a:normAutofit/>
          </a:bodyPr>
          <a:lstStyle/>
          <a:p>
            <a:pPr>
              <a:lnSpc>
                <a:spcPct val="150000"/>
              </a:lnSpc>
              <a:buFont typeface="Arial" panose="020B0604020202020204" pitchFamily="34" charset="0"/>
              <a:buChar char="•"/>
            </a:pPr>
            <a:r>
              <a:rPr lang="en-US" altLang="zh-TW" dirty="0">
                <a:latin typeface="Times New Roman" panose="02020603050405020304" pitchFamily="18" charset="0"/>
                <a:cs typeface="Times New Roman" panose="02020603050405020304" pitchFamily="18" charset="0"/>
              </a:rPr>
              <a:t>If the economy grows and the property appreciates in value over the years, the homeowner would have a more valuable asset against which to continue taking the loan. The lender would also benefit from the property's appreciation as it would reduce the possibility of the accumulated debt exceeding the value of the property.</a:t>
            </a:r>
          </a:p>
        </p:txBody>
      </p:sp>
      <p:sp>
        <p:nvSpPr>
          <p:cNvPr id="4" name="投影片編號版面配置區 3"/>
          <p:cNvSpPr>
            <a:spLocks noGrp="1"/>
          </p:cNvSpPr>
          <p:nvPr>
            <p:ph type="sldNum" sz="quarter" idx="12"/>
          </p:nvPr>
        </p:nvSpPr>
        <p:spPr/>
        <p:txBody>
          <a:bodyPr/>
          <a:lstStyle/>
          <a:p>
            <a:fld id="{D26938FE-873B-4BAB-A127-A5DBFF23FEF6}" type="slidenum">
              <a:rPr lang="zh-TW" altLang="en-US" smtClean="0"/>
              <a:pPr/>
              <a:t>5</a:t>
            </a:fld>
            <a:endParaRPr lang="zh-TW" altLang="en-US" dirty="0"/>
          </a:p>
        </p:txBody>
      </p:sp>
    </p:spTree>
    <p:extLst>
      <p:ext uri="{BB962C8B-B14F-4D97-AF65-F5344CB8AC3E}">
        <p14:creationId xmlns:p14="http://schemas.microsoft.com/office/powerpoint/2010/main" val="35061126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en-US" altLang="zh-TW" sz="5000" b="1" dirty="0" smtClean="0">
                <a:latin typeface="Cambria Math" panose="02040503050406030204" pitchFamily="18" charset="0"/>
                <a:ea typeface="Cambria Math" panose="02040503050406030204" pitchFamily="18" charset="0"/>
              </a:rPr>
              <a:t>Characteristics</a:t>
            </a:r>
            <a:endParaRPr lang="zh-TW" altLang="en-US" sz="5000" b="1" dirty="0">
              <a:latin typeface="Cambria Math" panose="02040503050406030204" pitchFamily="18" charset="0"/>
            </a:endParaRPr>
          </a:p>
        </p:txBody>
      </p:sp>
      <p:sp>
        <p:nvSpPr>
          <p:cNvPr id="3" name="內容版面配置區 2"/>
          <p:cNvSpPr>
            <a:spLocks noGrp="1"/>
          </p:cNvSpPr>
          <p:nvPr>
            <p:ph idx="1"/>
          </p:nvPr>
        </p:nvSpPr>
        <p:spPr>
          <a:xfrm>
            <a:off x="1069848" y="1975635"/>
            <a:ext cx="10058400" cy="4050792"/>
          </a:xfrm>
        </p:spPr>
        <p:txBody>
          <a:bodyPr>
            <a:normAutofit/>
          </a:bodyPr>
          <a:lstStyle/>
          <a:p>
            <a:pPr>
              <a:lnSpc>
                <a:spcPct val="150000"/>
              </a:lnSpc>
              <a:buFont typeface="Arial" panose="020B0604020202020204" pitchFamily="34" charset="0"/>
              <a:buChar char="•"/>
            </a:pPr>
            <a:r>
              <a:rPr lang="en-US" altLang="zh-TW" dirty="0">
                <a:latin typeface="Times New Roman" panose="02020603050405020304" pitchFamily="18" charset="0"/>
                <a:cs typeface="Times New Roman" panose="02020603050405020304" pitchFamily="18" charset="0"/>
              </a:rPr>
              <a:t>In a reverse mortgage, the lender makes a loan to the homeowner, usually in the form </a:t>
            </a:r>
            <a:r>
              <a:rPr lang="en-US" altLang="zh-TW" dirty="0" smtClean="0">
                <a:latin typeface="Times New Roman" panose="02020603050405020304" pitchFamily="18" charset="0"/>
                <a:cs typeface="Times New Roman" panose="02020603050405020304" pitchFamily="18" charset="0"/>
              </a:rPr>
              <a:t>of monthly </a:t>
            </a:r>
            <a:r>
              <a:rPr lang="en-US" altLang="zh-TW" dirty="0">
                <a:latin typeface="Times New Roman" panose="02020603050405020304" pitchFamily="18" charset="0"/>
                <a:cs typeface="Times New Roman" panose="02020603050405020304" pitchFamily="18" charset="0"/>
              </a:rPr>
              <a:t>annuity payments. The loaned amount accumulates with interest until the due </a:t>
            </a:r>
            <a:r>
              <a:rPr lang="en-US" altLang="zh-TW" dirty="0" smtClean="0">
                <a:latin typeface="Times New Roman" panose="02020603050405020304" pitchFamily="18" charset="0"/>
                <a:cs typeface="Times New Roman" panose="02020603050405020304" pitchFamily="18" charset="0"/>
              </a:rPr>
              <a:t>date. Then </a:t>
            </a:r>
            <a:r>
              <a:rPr lang="en-US" altLang="zh-TW" dirty="0">
                <a:latin typeface="Times New Roman" panose="02020603050405020304" pitchFamily="18" charset="0"/>
                <a:cs typeface="Times New Roman" panose="02020603050405020304" pitchFamily="18" charset="0"/>
              </a:rPr>
              <a:t>repayment is made, usually through the proceeds obtained from the sale of the property.</a:t>
            </a:r>
          </a:p>
          <a:p>
            <a:pPr>
              <a:lnSpc>
                <a:spcPct val="150000"/>
              </a:lnSpc>
              <a:buFont typeface="Arial" panose="020B0604020202020204" pitchFamily="34" charset="0"/>
              <a:buChar char="•"/>
            </a:pPr>
            <a:r>
              <a:rPr lang="en-US" altLang="zh-TW" dirty="0">
                <a:latin typeface="Times New Roman" panose="02020603050405020304" pitchFamily="18" charset="0"/>
                <a:cs typeface="Times New Roman" panose="02020603050405020304" pitchFamily="18" charset="0"/>
              </a:rPr>
              <a:t>The terms of a reverse mortgage can be classified into three types: fixed-term, </a:t>
            </a:r>
            <a:r>
              <a:rPr lang="en-US" altLang="zh-TW" dirty="0" smtClean="0">
                <a:latin typeface="Times New Roman" panose="02020603050405020304" pitchFamily="18" charset="0"/>
                <a:cs typeface="Times New Roman" panose="02020603050405020304" pitchFamily="18" charset="0"/>
              </a:rPr>
              <a:t>split-term and </a:t>
            </a:r>
            <a:r>
              <a:rPr lang="en-US" altLang="zh-TW" dirty="0">
                <a:latin typeface="Times New Roman" panose="02020603050405020304" pitchFamily="18" charset="0"/>
                <a:cs typeface="Times New Roman" panose="02020603050405020304" pitchFamily="18" charset="0"/>
              </a:rPr>
              <a:t>tenure.</a:t>
            </a:r>
          </a:p>
        </p:txBody>
      </p:sp>
      <p:sp>
        <p:nvSpPr>
          <p:cNvPr id="4" name="投影片編號版面配置區 3"/>
          <p:cNvSpPr>
            <a:spLocks noGrp="1"/>
          </p:cNvSpPr>
          <p:nvPr>
            <p:ph type="sldNum" sz="quarter" idx="12"/>
          </p:nvPr>
        </p:nvSpPr>
        <p:spPr/>
        <p:txBody>
          <a:bodyPr/>
          <a:lstStyle/>
          <a:p>
            <a:fld id="{D26938FE-873B-4BAB-A127-A5DBFF23FEF6}" type="slidenum">
              <a:rPr lang="zh-TW" altLang="en-US" smtClean="0"/>
              <a:pPr/>
              <a:t>6</a:t>
            </a:fld>
            <a:endParaRPr lang="zh-TW" altLang="en-US" dirty="0"/>
          </a:p>
        </p:txBody>
      </p:sp>
    </p:spTree>
    <p:extLst>
      <p:ext uri="{BB962C8B-B14F-4D97-AF65-F5344CB8AC3E}">
        <p14:creationId xmlns:p14="http://schemas.microsoft.com/office/powerpoint/2010/main" val="26833236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endParaRPr lang="zh-TW" altLang="en-US"/>
          </a:p>
        </p:txBody>
      </p:sp>
      <p:graphicFrame>
        <p:nvGraphicFramePr>
          <p:cNvPr id="4" name="內容版面配置區 5"/>
          <p:cNvGraphicFramePr>
            <a:graphicFrameLocks/>
          </p:cNvGraphicFramePr>
          <p:nvPr/>
        </p:nvGraphicFramePr>
        <p:xfrm>
          <a:off x="1069975" y="776288"/>
          <a:ext cx="10058400" cy="5265322"/>
        </p:xfrm>
        <a:graphic>
          <a:graphicData uri="http://schemas.openxmlformats.org/drawingml/2006/table">
            <a:tbl>
              <a:tblPr firstRow="1" bandRow="1">
                <a:tableStyleId>{46F890A9-2807-4EBB-B81D-B2AA78EC7F39}</a:tableStyleId>
              </a:tblPr>
              <a:tblGrid>
                <a:gridCol w="3352800"/>
                <a:gridCol w="3352800"/>
                <a:gridCol w="3352800"/>
              </a:tblGrid>
              <a:tr h="1207721">
                <a:tc>
                  <a:txBody>
                    <a:bodyPr/>
                    <a:lstStyle/>
                    <a:p>
                      <a:pPr algn="ctr"/>
                      <a:endParaRPr lang="zh-TW" altLang="en-US" sz="2500" dirty="0"/>
                    </a:p>
                  </a:txBody>
                  <a:tcPr/>
                </a:tc>
                <a:tc>
                  <a:txBody>
                    <a:bodyPr/>
                    <a:lstStyle/>
                    <a:p>
                      <a:pPr algn="ctr"/>
                      <a:r>
                        <a:rPr lang="en-US" altLang="zh-TW" sz="2500" dirty="0" smtClean="0"/>
                        <a:t>Period</a:t>
                      </a:r>
                      <a:r>
                        <a:rPr lang="en-US" altLang="zh-TW" sz="2500" baseline="0" dirty="0" smtClean="0"/>
                        <a:t> of month loans</a:t>
                      </a:r>
                      <a:endParaRPr lang="zh-TW" altLang="en-US" sz="2500" dirty="0"/>
                    </a:p>
                  </a:txBody>
                  <a:tcPr/>
                </a:tc>
                <a:tc>
                  <a:txBody>
                    <a:bodyPr/>
                    <a:lstStyle/>
                    <a:p>
                      <a:pPr algn="ctr"/>
                      <a:r>
                        <a:rPr lang="en-US" altLang="zh-TW" sz="2500" dirty="0" smtClean="0"/>
                        <a:t>repayment</a:t>
                      </a:r>
                      <a:endParaRPr lang="zh-TW" altLang="en-US" sz="2500" dirty="0"/>
                    </a:p>
                  </a:txBody>
                  <a:tcPr/>
                </a:tc>
              </a:tr>
              <a:tr h="1207721">
                <a:tc>
                  <a:txBody>
                    <a:bodyPr/>
                    <a:lstStyle/>
                    <a:p>
                      <a:pPr algn="ctr"/>
                      <a:r>
                        <a:rPr lang="en-US" altLang="zh-TW" sz="2500" dirty="0" smtClean="0"/>
                        <a:t>fixed-term</a:t>
                      </a:r>
                      <a:endParaRPr lang="zh-TW" altLang="en-US" sz="2500" dirty="0"/>
                    </a:p>
                  </a:txBody>
                  <a:tcPr/>
                </a:tc>
                <a:tc>
                  <a:txBody>
                    <a:bodyPr/>
                    <a:lstStyle/>
                    <a:p>
                      <a:pPr algn="ctr"/>
                      <a:r>
                        <a:rPr lang="en-US" altLang="zh-TW" sz="2500" dirty="0" smtClean="0"/>
                        <a:t>fixed</a:t>
                      </a:r>
                      <a:endParaRPr lang="zh-TW" altLang="en-US" sz="2500" dirty="0"/>
                    </a:p>
                  </a:txBody>
                  <a:tcPr/>
                </a:tc>
                <a:tc>
                  <a:txBody>
                    <a:bodyPr/>
                    <a:lstStyle/>
                    <a:p>
                      <a:pPr algn="ctr"/>
                      <a:r>
                        <a:rPr lang="en-US" altLang="zh-TW" sz="2500" dirty="0" smtClean="0"/>
                        <a:t>at</a:t>
                      </a:r>
                      <a:r>
                        <a:rPr lang="en-US" altLang="zh-TW" sz="2500" baseline="0" dirty="0" smtClean="0"/>
                        <a:t> the end of the term</a:t>
                      </a:r>
                      <a:endParaRPr lang="zh-TW" altLang="en-US" sz="2500" dirty="0"/>
                    </a:p>
                  </a:txBody>
                  <a:tcPr/>
                </a:tc>
              </a:tr>
              <a:tr h="1207721">
                <a:tc>
                  <a:txBody>
                    <a:bodyPr/>
                    <a:lstStyle/>
                    <a:p>
                      <a:pPr algn="ctr"/>
                      <a:r>
                        <a:rPr lang="en-US" altLang="zh-TW" sz="2500" dirty="0" smtClean="0"/>
                        <a:t>split-term</a:t>
                      </a:r>
                      <a:endParaRPr lang="zh-TW" altLang="en-US" sz="2500" dirty="0"/>
                    </a:p>
                  </a:txBody>
                  <a:tcPr/>
                </a:tc>
                <a:tc>
                  <a:txBody>
                    <a:bodyPr/>
                    <a:lstStyle/>
                    <a:p>
                      <a:pPr algn="ctr"/>
                      <a:r>
                        <a:rPr lang="en-US" altLang="zh-TW" sz="2500" dirty="0" smtClean="0"/>
                        <a:t>fixed</a:t>
                      </a:r>
                      <a:endParaRPr lang="zh-TW" altLang="en-US" sz="2500" dirty="0"/>
                    </a:p>
                  </a:txBody>
                  <a:tcPr/>
                </a:tc>
                <a:tc>
                  <a:txBody>
                    <a:bodyPr/>
                    <a:lstStyle/>
                    <a:p>
                      <a:pPr algn="ctr"/>
                      <a:r>
                        <a:rPr lang="en-US" altLang="zh-TW" sz="2500" dirty="0" smtClean="0"/>
                        <a:t>until</a:t>
                      </a:r>
                      <a:r>
                        <a:rPr lang="en-US" altLang="zh-TW" sz="2500" baseline="0" dirty="0" smtClean="0"/>
                        <a:t>  the homeowner dies or moves out of the home</a:t>
                      </a:r>
                      <a:endParaRPr lang="zh-TW" altLang="en-US" sz="2500" dirty="0"/>
                    </a:p>
                  </a:txBody>
                  <a:tcPr/>
                </a:tc>
              </a:tr>
              <a:tr h="1207721">
                <a:tc>
                  <a:txBody>
                    <a:bodyPr/>
                    <a:lstStyle/>
                    <a:p>
                      <a:pPr algn="ctr"/>
                      <a:r>
                        <a:rPr lang="en-US" altLang="zh-TW" sz="2500" dirty="0" smtClean="0"/>
                        <a:t>tenure</a:t>
                      </a:r>
                      <a:endParaRPr lang="zh-TW" altLang="en-US" sz="2500" dirty="0"/>
                    </a:p>
                  </a:txBody>
                  <a:tcPr/>
                </a:tc>
                <a:tc>
                  <a:txBody>
                    <a:bodyPr/>
                    <a:lstStyle/>
                    <a:p>
                      <a:pPr algn="ctr"/>
                      <a:r>
                        <a:rPr lang="en-US" altLang="zh-TW" sz="2500" dirty="0" smtClean="0"/>
                        <a:t>as long as the homeowner lives in the home</a:t>
                      </a:r>
                      <a:endParaRPr lang="zh-TW" altLang="en-US" sz="25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TW" sz="2500" dirty="0" smtClean="0"/>
                        <a:t>until</a:t>
                      </a:r>
                      <a:r>
                        <a:rPr lang="en-US" altLang="zh-TW" sz="2500" baseline="0" dirty="0" smtClean="0"/>
                        <a:t>  the homeowner dies or moves out of the home</a:t>
                      </a:r>
                      <a:endParaRPr lang="zh-TW" altLang="en-US" sz="2500" dirty="0" smtClean="0"/>
                    </a:p>
                    <a:p>
                      <a:pPr algn="ctr"/>
                      <a:endParaRPr lang="zh-TW" altLang="en-US" sz="2500" dirty="0"/>
                    </a:p>
                  </a:txBody>
                  <a:tcPr/>
                </a:tc>
              </a:tr>
            </a:tbl>
          </a:graphicData>
        </a:graphic>
      </p:graphicFrame>
    </p:spTree>
    <p:extLst>
      <p:ext uri="{BB962C8B-B14F-4D97-AF65-F5344CB8AC3E}">
        <p14:creationId xmlns:p14="http://schemas.microsoft.com/office/powerpoint/2010/main" val="18172521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069848" y="623455"/>
            <a:ext cx="10058400" cy="5402972"/>
          </a:xfrm>
        </p:spPr>
        <p:txBody>
          <a:bodyPr>
            <a:normAutofit/>
          </a:bodyPr>
          <a:lstStyle/>
          <a:p>
            <a:pPr>
              <a:lnSpc>
                <a:spcPct val="150000"/>
              </a:lnSpc>
              <a:buFont typeface="Arial" panose="020B0604020202020204" pitchFamily="34" charset="0"/>
              <a:buChar char="•"/>
            </a:pPr>
            <a:r>
              <a:rPr lang="en-US" altLang="zh-TW" dirty="0">
                <a:latin typeface="Times New Roman" panose="02020603050405020304" pitchFamily="18" charset="0"/>
                <a:cs typeface="Times New Roman" panose="02020603050405020304" pitchFamily="18" charset="0"/>
              </a:rPr>
              <a:t>While tenure reverse mortgage is the most popular among homeowners, the </a:t>
            </a:r>
            <a:r>
              <a:rPr lang="en-US" altLang="zh-TW" dirty="0" smtClean="0">
                <a:latin typeface="Times New Roman" panose="02020603050405020304" pitchFamily="18" charset="0"/>
                <a:cs typeface="Times New Roman" panose="02020603050405020304" pitchFamily="18" charset="0"/>
              </a:rPr>
              <a:t>underlying guarantees </a:t>
            </a:r>
            <a:r>
              <a:rPr lang="en-US" altLang="zh-TW" dirty="0">
                <a:latin typeface="Times New Roman" panose="02020603050405020304" pitchFamily="18" charset="0"/>
                <a:cs typeface="Times New Roman" panose="02020603050405020304" pitchFamily="18" charset="0"/>
              </a:rPr>
              <a:t>shift the risks to the lender. Basically, the guarantees are of the </a:t>
            </a:r>
            <a:r>
              <a:rPr lang="en-US" altLang="zh-TW" dirty="0" smtClean="0">
                <a:latin typeface="Times New Roman" panose="02020603050405020304" pitchFamily="18" charset="0"/>
                <a:cs typeface="Times New Roman" panose="02020603050405020304" pitchFamily="18" charset="0"/>
              </a:rPr>
              <a:t>following nature</a:t>
            </a:r>
            <a:r>
              <a:rPr lang="en-US" altLang="zh-TW" dirty="0">
                <a:latin typeface="Times New Roman" panose="02020603050405020304" pitchFamily="18" charset="0"/>
                <a:cs typeface="Times New Roman" panose="02020603050405020304" pitchFamily="18" charset="0"/>
              </a:rPr>
              <a:t>: </a:t>
            </a:r>
            <a:endParaRPr lang="en-US" altLang="zh-TW" dirty="0" smtClean="0">
              <a:latin typeface="Times New Roman" panose="02020603050405020304" pitchFamily="18" charset="0"/>
              <a:cs typeface="Times New Roman" panose="02020603050405020304" pitchFamily="18" charset="0"/>
            </a:endParaRPr>
          </a:p>
          <a:p>
            <a:pPr>
              <a:lnSpc>
                <a:spcPct val="150000"/>
              </a:lnSpc>
              <a:buFont typeface="Arial" panose="020B0604020202020204" pitchFamily="34" charset="0"/>
              <a:buChar char="•"/>
            </a:pPr>
            <a:r>
              <a:rPr lang="en-US" altLang="zh-TW" dirty="0" smtClean="0">
                <a:latin typeface="Times New Roman" panose="02020603050405020304" pitchFamily="18" charset="0"/>
                <a:cs typeface="Times New Roman" panose="02020603050405020304" pitchFamily="18" charset="0"/>
              </a:rPr>
              <a:t>First</a:t>
            </a:r>
            <a:r>
              <a:rPr lang="en-US" altLang="zh-TW" dirty="0">
                <a:latin typeface="Times New Roman" panose="02020603050405020304" pitchFamily="18" charset="0"/>
                <a:cs typeface="Times New Roman" panose="02020603050405020304" pitchFamily="18" charset="0"/>
              </a:rPr>
              <a:t>, the residency guarantee ensures that the homeowner need not move out of </a:t>
            </a:r>
            <a:r>
              <a:rPr lang="en-US" altLang="zh-TW" dirty="0" smtClean="0">
                <a:latin typeface="Times New Roman" panose="02020603050405020304" pitchFamily="18" charset="0"/>
                <a:cs typeface="Times New Roman" panose="02020603050405020304" pitchFamily="18" charset="0"/>
              </a:rPr>
              <a:t>the home </a:t>
            </a:r>
            <a:r>
              <a:rPr lang="en-US" altLang="zh-TW" dirty="0">
                <a:latin typeface="Times New Roman" panose="02020603050405020304" pitchFamily="18" charset="0"/>
                <a:cs typeface="Times New Roman" panose="02020603050405020304" pitchFamily="18" charset="0"/>
              </a:rPr>
              <a:t>even if the accumulated loan exceeds the value of the </a:t>
            </a:r>
            <a:r>
              <a:rPr lang="en-US" altLang="zh-TW" dirty="0" smtClean="0">
                <a:latin typeface="Times New Roman" panose="02020603050405020304" pitchFamily="18" charset="0"/>
                <a:cs typeface="Times New Roman" panose="02020603050405020304" pitchFamily="18" charset="0"/>
              </a:rPr>
              <a:t>property.</a:t>
            </a:r>
          </a:p>
          <a:p>
            <a:pPr>
              <a:lnSpc>
                <a:spcPct val="150000"/>
              </a:lnSpc>
              <a:buFont typeface="Arial" panose="020B0604020202020204" pitchFamily="34" charset="0"/>
              <a:buChar char="•"/>
            </a:pPr>
            <a:r>
              <a:rPr lang="en-US" altLang="zh-TW" dirty="0" smtClean="0">
                <a:latin typeface="Times New Roman" panose="02020603050405020304" pitchFamily="18" charset="0"/>
                <a:cs typeface="Times New Roman" panose="02020603050405020304" pitchFamily="18" charset="0"/>
              </a:rPr>
              <a:t>Second</a:t>
            </a:r>
            <a:r>
              <a:rPr lang="en-US" altLang="zh-TW" dirty="0">
                <a:latin typeface="Times New Roman" panose="02020603050405020304" pitchFamily="18" charset="0"/>
                <a:cs typeface="Times New Roman" panose="02020603050405020304" pitchFamily="18" charset="0"/>
              </a:rPr>
              <a:t>, the </a:t>
            </a:r>
            <a:r>
              <a:rPr lang="en-US" altLang="zh-TW" dirty="0" smtClean="0">
                <a:latin typeface="Times New Roman" panose="02020603050405020304" pitchFamily="18" charset="0"/>
                <a:cs typeface="Times New Roman" panose="02020603050405020304" pitchFamily="18" charset="0"/>
              </a:rPr>
              <a:t>income guarantee </a:t>
            </a:r>
            <a:r>
              <a:rPr lang="en-US" altLang="zh-TW" dirty="0">
                <a:latin typeface="Times New Roman" panose="02020603050405020304" pitchFamily="18" charset="0"/>
                <a:cs typeface="Times New Roman" panose="02020603050405020304" pitchFamily="18" charset="0"/>
              </a:rPr>
              <a:t>requires the lender to make monthly loan payments as long as the </a:t>
            </a:r>
            <a:r>
              <a:rPr lang="en-US" altLang="zh-TW" dirty="0" smtClean="0">
                <a:latin typeface="Times New Roman" panose="02020603050405020304" pitchFamily="18" charset="0"/>
                <a:cs typeface="Times New Roman" panose="02020603050405020304" pitchFamily="18" charset="0"/>
              </a:rPr>
              <a:t>homeowner lives </a:t>
            </a:r>
            <a:r>
              <a:rPr lang="en-US" altLang="zh-TW" dirty="0">
                <a:latin typeface="Times New Roman" panose="02020603050405020304" pitchFamily="18" charset="0"/>
                <a:cs typeface="Times New Roman" panose="02020603050405020304" pitchFamily="18" charset="0"/>
              </a:rPr>
              <a:t>in the </a:t>
            </a:r>
            <a:r>
              <a:rPr lang="en-US" altLang="zh-TW" dirty="0" smtClean="0">
                <a:latin typeface="Times New Roman" panose="02020603050405020304" pitchFamily="18" charset="0"/>
                <a:cs typeface="Times New Roman" panose="02020603050405020304" pitchFamily="18" charset="0"/>
              </a:rPr>
              <a:t>home.</a:t>
            </a:r>
          </a:p>
          <a:p>
            <a:pPr>
              <a:lnSpc>
                <a:spcPct val="150000"/>
              </a:lnSpc>
              <a:buFont typeface="Arial" panose="020B0604020202020204" pitchFamily="34" charset="0"/>
              <a:buChar char="•"/>
            </a:pPr>
            <a:r>
              <a:rPr lang="en-US" altLang="zh-TW" dirty="0" smtClean="0">
                <a:latin typeface="Times New Roman" panose="02020603050405020304" pitchFamily="18" charset="0"/>
                <a:cs typeface="Times New Roman" panose="02020603050405020304" pitchFamily="18" charset="0"/>
              </a:rPr>
              <a:t>Third</a:t>
            </a:r>
            <a:r>
              <a:rPr lang="en-US" altLang="zh-TW" dirty="0">
                <a:latin typeface="Times New Roman" panose="02020603050405020304" pitchFamily="18" charset="0"/>
                <a:cs typeface="Times New Roman" panose="02020603050405020304" pitchFamily="18" charset="0"/>
              </a:rPr>
              <a:t>, the repayment guarantee specifies no repayment needs to be </a:t>
            </a:r>
            <a:r>
              <a:rPr lang="en-US" altLang="zh-TW" dirty="0" smtClean="0">
                <a:latin typeface="Times New Roman" panose="02020603050405020304" pitchFamily="18" charset="0"/>
                <a:cs typeface="Times New Roman" panose="02020603050405020304" pitchFamily="18" charset="0"/>
              </a:rPr>
              <a:t>made as </a:t>
            </a:r>
            <a:r>
              <a:rPr lang="en-US" altLang="zh-TW" dirty="0">
                <a:latin typeface="Times New Roman" panose="02020603050405020304" pitchFamily="18" charset="0"/>
                <a:cs typeface="Times New Roman" panose="02020603050405020304" pitchFamily="18" charset="0"/>
              </a:rPr>
              <a:t>long as the homeowner lives in the </a:t>
            </a:r>
            <a:r>
              <a:rPr lang="en-US" altLang="zh-TW" dirty="0" smtClean="0">
                <a:latin typeface="Times New Roman" panose="02020603050405020304" pitchFamily="18" charset="0"/>
                <a:cs typeface="Times New Roman" panose="02020603050405020304" pitchFamily="18" charset="0"/>
              </a:rPr>
              <a:t>home.</a:t>
            </a:r>
          </a:p>
          <a:p>
            <a:pPr>
              <a:lnSpc>
                <a:spcPct val="150000"/>
              </a:lnSpc>
              <a:buFont typeface="Arial" panose="020B0604020202020204" pitchFamily="34" charset="0"/>
              <a:buChar char="•"/>
            </a:pPr>
            <a:r>
              <a:rPr lang="en-US" altLang="zh-TW" dirty="0" smtClean="0">
                <a:latin typeface="Times New Roman" panose="02020603050405020304" pitchFamily="18" charset="0"/>
                <a:cs typeface="Times New Roman" panose="02020603050405020304" pitchFamily="18" charset="0"/>
              </a:rPr>
              <a:t>Fourth</a:t>
            </a:r>
            <a:r>
              <a:rPr lang="en-US" altLang="zh-TW" dirty="0">
                <a:latin typeface="Times New Roman" panose="02020603050405020304" pitchFamily="18" charset="0"/>
                <a:cs typeface="Times New Roman" panose="02020603050405020304" pitchFamily="18" charset="0"/>
              </a:rPr>
              <a:t>, the nonrecourse guarantee </a:t>
            </a:r>
            <a:r>
              <a:rPr lang="en-US" altLang="zh-TW" dirty="0" smtClean="0">
                <a:latin typeface="Times New Roman" panose="02020603050405020304" pitchFamily="18" charset="0"/>
                <a:cs typeface="Times New Roman" panose="02020603050405020304" pitchFamily="18" charset="0"/>
              </a:rPr>
              <a:t>protects the </a:t>
            </a:r>
            <a:r>
              <a:rPr lang="en-US" altLang="zh-TW" dirty="0">
                <a:latin typeface="Times New Roman" panose="02020603050405020304" pitchFamily="18" charset="0"/>
                <a:cs typeface="Times New Roman" panose="02020603050405020304" pitchFamily="18" charset="0"/>
              </a:rPr>
              <a:t>homeowner's assets (other than the mortgaged property) from being seized by the </a:t>
            </a:r>
            <a:r>
              <a:rPr lang="en-US" altLang="zh-TW" dirty="0" smtClean="0">
                <a:latin typeface="Times New Roman" panose="02020603050405020304" pitchFamily="18" charset="0"/>
                <a:cs typeface="Times New Roman" panose="02020603050405020304" pitchFamily="18" charset="0"/>
              </a:rPr>
              <a:t>lender to </a:t>
            </a:r>
            <a:r>
              <a:rPr lang="en-US" altLang="zh-TW" dirty="0">
                <a:latin typeface="Times New Roman" panose="02020603050405020304" pitchFamily="18" charset="0"/>
                <a:cs typeface="Times New Roman" panose="02020603050405020304" pitchFamily="18" charset="0"/>
              </a:rPr>
              <a:t>repay the </a:t>
            </a:r>
            <a:r>
              <a:rPr lang="en-US" altLang="zh-TW" dirty="0" smtClean="0">
                <a:latin typeface="Times New Roman" panose="02020603050405020304" pitchFamily="18" charset="0"/>
                <a:cs typeface="Times New Roman" panose="02020603050405020304" pitchFamily="18" charset="0"/>
              </a:rPr>
              <a:t>loan.</a:t>
            </a:r>
          </a:p>
        </p:txBody>
      </p:sp>
      <p:sp>
        <p:nvSpPr>
          <p:cNvPr id="4" name="投影片編號版面配置區 3"/>
          <p:cNvSpPr>
            <a:spLocks noGrp="1"/>
          </p:cNvSpPr>
          <p:nvPr>
            <p:ph type="sldNum" sz="quarter" idx="12"/>
          </p:nvPr>
        </p:nvSpPr>
        <p:spPr/>
        <p:txBody>
          <a:bodyPr/>
          <a:lstStyle/>
          <a:p>
            <a:fld id="{D26938FE-873B-4BAB-A127-A5DBFF23FEF6}" type="slidenum">
              <a:rPr lang="zh-TW" altLang="en-US" smtClean="0"/>
              <a:pPr/>
              <a:t>8</a:t>
            </a:fld>
            <a:endParaRPr lang="zh-TW" altLang="en-US" dirty="0"/>
          </a:p>
        </p:txBody>
      </p:sp>
    </p:spTree>
    <p:extLst>
      <p:ext uri="{BB962C8B-B14F-4D97-AF65-F5344CB8AC3E}">
        <p14:creationId xmlns:p14="http://schemas.microsoft.com/office/powerpoint/2010/main" val="36639950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069848" y="623455"/>
            <a:ext cx="10058400" cy="5402972"/>
          </a:xfrm>
        </p:spPr>
        <p:txBody>
          <a:bodyPr>
            <a:normAutofit/>
          </a:bodyPr>
          <a:lstStyle/>
          <a:p>
            <a:pPr>
              <a:lnSpc>
                <a:spcPct val="150000"/>
              </a:lnSpc>
              <a:buFont typeface="Arial" panose="020B0604020202020204" pitchFamily="34" charset="0"/>
              <a:buChar char="•"/>
            </a:pPr>
            <a:r>
              <a:rPr lang="en-US" altLang="zh-TW" dirty="0">
                <a:latin typeface="Times New Roman" panose="02020603050405020304" pitchFamily="18" charset="0"/>
                <a:cs typeface="Times New Roman" panose="02020603050405020304" pitchFamily="18" charset="0"/>
              </a:rPr>
              <a:t>To increase the amount of monthly loan payment so as to make the loan more </a:t>
            </a:r>
            <a:r>
              <a:rPr lang="en-US" altLang="zh-TW" dirty="0" smtClean="0">
                <a:latin typeface="Times New Roman" panose="02020603050405020304" pitchFamily="18" charset="0"/>
                <a:cs typeface="Times New Roman" panose="02020603050405020304" pitchFamily="18" charset="0"/>
              </a:rPr>
              <a:t>attractive to </a:t>
            </a:r>
            <a:r>
              <a:rPr lang="en-US" altLang="zh-TW" dirty="0">
                <a:latin typeface="Times New Roman" panose="02020603050405020304" pitchFamily="18" charset="0"/>
                <a:cs typeface="Times New Roman" panose="02020603050405020304" pitchFamily="18" charset="0"/>
              </a:rPr>
              <a:t>homeowners, some lenders introduce the additional feature of shared </a:t>
            </a:r>
            <a:r>
              <a:rPr lang="en-US" altLang="zh-TW" dirty="0" smtClean="0">
                <a:latin typeface="Times New Roman" panose="02020603050405020304" pitchFamily="18" charset="0"/>
                <a:cs typeface="Times New Roman" panose="02020603050405020304" pitchFamily="18" charset="0"/>
              </a:rPr>
              <a:t>appreciation. Under this </a:t>
            </a:r>
            <a:r>
              <a:rPr lang="en-US" altLang="zh-TW" dirty="0">
                <a:latin typeface="Times New Roman" panose="02020603050405020304" pitchFamily="18" charset="0"/>
                <a:cs typeface="Times New Roman" panose="02020603050405020304" pitchFamily="18" charset="0"/>
              </a:rPr>
              <a:t>scheme, the lender and the homeowner share, at a predetermined ratio, the </a:t>
            </a:r>
            <a:r>
              <a:rPr lang="en-US" altLang="zh-TW" dirty="0" smtClean="0">
                <a:latin typeface="Times New Roman" panose="02020603050405020304" pitchFamily="18" charset="0"/>
                <a:cs typeface="Times New Roman" panose="02020603050405020304" pitchFamily="18" charset="0"/>
              </a:rPr>
              <a:t>appreciation of </a:t>
            </a:r>
            <a:r>
              <a:rPr lang="en-US" altLang="zh-TW" dirty="0">
                <a:latin typeface="Times New Roman" panose="02020603050405020304" pitchFamily="18" charset="0"/>
                <a:cs typeface="Times New Roman" panose="02020603050405020304" pitchFamily="18" charset="0"/>
              </a:rPr>
              <a:t>the mortgaged </a:t>
            </a:r>
            <a:r>
              <a:rPr lang="en-US" altLang="zh-TW" dirty="0" smtClean="0">
                <a:latin typeface="Times New Roman" panose="02020603050405020304" pitchFamily="18" charset="0"/>
                <a:cs typeface="Times New Roman" panose="02020603050405020304" pitchFamily="18" charset="0"/>
              </a:rPr>
              <a:t>property.</a:t>
            </a:r>
          </a:p>
          <a:p>
            <a:pPr>
              <a:lnSpc>
                <a:spcPct val="150000"/>
              </a:lnSpc>
              <a:buFont typeface="Arial" panose="020B0604020202020204" pitchFamily="34" charset="0"/>
              <a:buChar char="•"/>
            </a:pPr>
            <a:r>
              <a:rPr lang="en-US" altLang="zh-TW" dirty="0" smtClean="0">
                <a:latin typeface="Times New Roman" panose="02020603050405020304" pitchFamily="18" charset="0"/>
                <a:cs typeface="Times New Roman" panose="02020603050405020304" pitchFamily="18" charset="0"/>
              </a:rPr>
              <a:t>For </a:t>
            </a:r>
            <a:r>
              <a:rPr lang="en-US" altLang="zh-TW" dirty="0">
                <a:latin typeface="Times New Roman" panose="02020603050405020304" pitchFamily="18" charset="0"/>
                <a:cs typeface="Times New Roman" panose="02020603050405020304" pitchFamily="18" charset="0"/>
              </a:rPr>
              <a:t>example, a 50/50 shared appreciation scheme </a:t>
            </a:r>
            <a:r>
              <a:rPr lang="en-US" altLang="zh-TW" dirty="0" smtClean="0">
                <a:latin typeface="Times New Roman" panose="02020603050405020304" pitchFamily="18" charset="0"/>
                <a:cs typeface="Times New Roman" panose="02020603050405020304" pitchFamily="18" charset="0"/>
              </a:rPr>
              <a:t>requires the </a:t>
            </a:r>
            <a:r>
              <a:rPr lang="en-US" altLang="zh-TW" dirty="0">
                <a:latin typeface="Times New Roman" panose="02020603050405020304" pitchFamily="18" charset="0"/>
                <a:cs typeface="Times New Roman" panose="02020603050405020304" pitchFamily="18" charset="0"/>
              </a:rPr>
              <a:t>homeowner, upon selling the mortgaged property, to pay 50 percent of the </a:t>
            </a:r>
            <a:r>
              <a:rPr lang="en-US" altLang="zh-TW" dirty="0" smtClean="0">
                <a:latin typeface="Times New Roman" panose="02020603050405020304" pitchFamily="18" charset="0"/>
                <a:cs typeface="Times New Roman" panose="02020603050405020304" pitchFamily="18" charset="0"/>
              </a:rPr>
              <a:t>increase in </a:t>
            </a:r>
            <a:r>
              <a:rPr lang="en-US" altLang="zh-TW" dirty="0">
                <a:latin typeface="Times New Roman" panose="02020603050405020304" pitchFamily="18" charset="0"/>
                <a:cs typeface="Times New Roman" panose="02020603050405020304" pitchFamily="18" charset="0"/>
              </a:rPr>
              <a:t>value of the property, net of closing costs, to the lender before repaying the </a:t>
            </a:r>
            <a:r>
              <a:rPr lang="en-US" altLang="zh-TW" dirty="0" smtClean="0">
                <a:latin typeface="Times New Roman" panose="02020603050405020304" pitchFamily="18" charset="0"/>
                <a:cs typeface="Times New Roman" panose="02020603050405020304" pitchFamily="18" charset="0"/>
              </a:rPr>
              <a:t>loan balance</a:t>
            </a:r>
            <a:r>
              <a:rPr lang="en-US" altLang="zh-TW" dirty="0">
                <a:latin typeface="Times New Roman" panose="02020603050405020304" pitchFamily="18" charset="0"/>
                <a:cs typeface="Times New Roman" panose="02020603050405020304" pitchFamily="18" charset="0"/>
              </a:rPr>
              <a:t>. Thus, by giving away part of the potential future appreciation, the </a:t>
            </a:r>
            <a:r>
              <a:rPr lang="en-US" altLang="zh-TW" dirty="0" smtClean="0">
                <a:latin typeface="Times New Roman" panose="02020603050405020304" pitchFamily="18" charset="0"/>
                <a:cs typeface="Times New Roman" panose="02020603050405020304" pitchFamily="18" charset="0"/>
              </a:rPr>
              <a:t>homeowner receives </a:t>
            </a:r>
            <a:r>
              <a:rPr lang="en-US" altLang="zh-TW" dirty="0">
                <a:latin typeface="Times New Roman" panose="02020603050405020304" pitchFamily="18" charset="0"/>
                <a:cs typeface="Times New Roman" panose="02020603050405020304" pitchFamily="18" charset="0"/>
              </a:rPr>
              <a:t>larger amounts of monthly loan payment.</a:t>
            </a:r>
            <a:endParaRPr lang="en-US" altLang="zh-TW" dirty="0" smtClean="0">
              <a:latin typeface="Times New Roman" panose="02020603050405020304" pitchFamily="18" charset="0"/>
              <a:cs typeface="Times New Roman" panose="02020603050405020304" pitchFamily="18" charset="0"/>
            </a:endParaRPr>
          </a:p>
        </p:txBody>
      </p:sp>
      <p:sp>
        <p:nvSpPr>
          <p:cNvPr id="4" name="投影片編號版面配置區 3"/>
          <p:cNvSpPr>
            <a:spLocks noGrp="1"/>
          </p:cNvSpPr>
          <p:nvPr>
            <p:ph type="sldNum" sz="quarter" idx="12"/>
          </p:nvPr>
        </p:nvSpPr>
        <p:spPr/>
        <p:txBody>
          <a:bodyPr/>
          <a:lstStyle/>
          <a:p>
            <a:fld id="{D26938FE-873B-4BAB-A127-A5DBFF23FEF6}" type="slidenum">
              <a:rPr lang="zh-TW" altLang="en-US" smtClean="0"/>
              <a:pPr/>
              <a:t>9</a:t>
            </a:fld>
            <a:endParaRPr lang="zh-TW" altLang="en-US" dirty="0"/>
          </a:p>
        </p:txBody>
      </p:sp>
    </p:spTree>
    <p:extLst>
      <p:ext uri="{BB962C8B-B14F-4D97-AF65-F5344CB8AC3E}">
        <p14:creationId xmlns:p14="http://schemas.microsoft.com/office/powerpoint/2010/main" val="14634951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木刻字型">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TC103090434[[fn=木頭類型]]</Template>
  <TotalTime>816</TotalTime>
  <Words>1818</Words>
  <Application>Microsoft Office PowerPoint</Application>
  <PresentationFormat>寬螢幕</PresentationFormat>
  <Paragraphs>122</Paragraphs>
  <Slides>28</Slides>
  <Notes>0</Notes>
  <HiddenSlides>0</HiddenSlides>
  <MMClips>0</MMClips>
  <ScaleCrop>false</ScaleCrop>
  <HeadingPairs>
    <vt:vector size="6" baseType="variant">
      <vt:variant>
        <vt:lpstr>使用字型</vt:lpstr>
      </vt:variant>
      <vt:variant>
        <vt:i4>10</vt:i4>
      </vt:variant>
      <vt:variant>
        <vt:lpstr>佈景主題</vt:lpstr>
      </vt:variant>
      <vt:variant>
        <vt:i4>1</vt:i4>
      </vt:variant>
      <vt:variant>
        <vt:lpstr>投影片標題</vt:lpstr>
      </vt:variant>
      <vt:variant>
        <vt:i4>28</vt:i4>
      </vt:variant>
    </vt:vector>
  </HeadingPairs>
  <TitlesOfParts>
    <vt:vector size="39" baseType="lpstr">
      <vt:lpstr>微軟正黑體</vt:lpstr>
      <vt:lpstr>新細明體</vt:lpstr>
      <vt:lpstr>標楷體</vt:lpstr>
      <vt:lpstr>Arial</vt:lpstr>
      <vt:lpstr>Calibri</vt:lpstr>
      <vt:lpstr>Cambria Math</vt:lpstr>
      <vt:lpstr>Rockwell</vt:lpstr>
      <vt:lpstr>Rockwell Condensed</vt:lpstr>
      <vt:lpstr>Times New Roman</vt:lpstr>
      <vt:lpstr>Wingdings</vt:lpstr>
      <vt:lpstr>木刻字型</vt:lpstr>
      <vt:lpstr>MODELLING Reverse Mortgages</vt:lpstr>
      <vt:lpstr>outline</vt:lpstr>
      <vt:lpstr>REview</vt:lpstr>
      <vt:lpstr>Characteristics</vt:lpstr>
      <vt:lpstr>Characteristics</vt:lpstr>
      <vt:lpstr>Characteristics</vt:lpstr>
      <vt:lpstr>PowerPoint 簡報</vt:lpstr>
      <vt:lpstr>PowerPoint 簡報</vt:lpstr>
      <vt:lpstr>PowerPoint 簡報</vt:lpstr>
      <vt:lpstr>PowerPoint 簡報</vt:lpstr>
      <vt:lpstr>Analysis</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END</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Reverse Mortgages</dc:title>
  <dc:creator>蔡沂伶</dc:creator>
  <cp:lastModifiedBy>蔡沂伶</cp:lastModifiedBy>
  <cp:revision>63</cp:revision>
  <dcterms:created xsi:type="dcterms:W3CDTF">2014-08-25T10:35:43Z</dcterms:created>
  <dcterms:modified xsi:type="dcterms:W3CDTF">2014-10-07T15:33:44Z</dcterms:modified>
</cp:coreProperties>
</file>